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85" r:id="rId1"/>
  </p:sldMasterIdLst>
  <p:notesMasterIdLst>
    <p:notesMasterId r:id="rId26"/>
  </p:notesMasterIdLst>
  <p:sldIdLst>
    <p:sldId id="266" r:id="rId2"/>
    <p:sldId id="271" r:id="rId3"/>
    <p:sldId id="273" r:id="rId4"/>
    <p:sldId id="457" r:id="rId5"/>
    <p:sldId id="272" r:id="rId6"/>
    <p:sldId id="440" r:id="rId7"/>
    <p:sldId id="444" r:id="rId8"/>
    <p:sldId id="441" r:id="rId9"/>
    <p:sldId id="437" r:id="rId10"/>
    <p:sldId id="442" r:id="rId11"/>
    <p:sldId id="443" r:id="rId12"/>
    <p:sldId id="352" r:id="rId13"/>
    <p:sldId id="353" r:id="rId14"/>
    <p:sldId id="354" r:id="rId15"/>
    <p:sldId id="454" r:id="rId16"/>
    <p:sldId id="455" r:id="rId17"/>
    <p:sldId id="456" r:id="rId18"/>
    <p:sldId id="446" r:id="rId19"/>
    <p:sldId id="448" r:id="rId20"/>
    <p:sldId id="449" r:id="rId21"/>
    <p:sldId id="447" r:id="rId22"/>
    <p:sldId id="445" r:id="rId23"/>
    <p:sldId id="418" r:id="rId24"/>
    <p:sldId id="458" r:id="rId25"/>
  </p:sldIdLst>
  <p:sldSz cx="13004800" cy="9753600"/>
  <p:notesSz cx="6858000" cy="9144000"/>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049"/>
    <a:srgbClr val="00B2E2"/>
    <a:srgbClr val="E95F1A"/>
    <a:srgbClr val="4A535D"/>
    <a:srgbClr val="5EB7E3"/>
    <a:srgbClr val="523F2D"/>
    <a:srgbClr val="F5CD3B"/>
    <a:srgbClr val="3266BE"/>
    <a:srgbClr val="C7C9C9"/>
    <a:srgbClr val="149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4" autoAdjust="0"/>
    <p:restoredTop sz="93117" autoAdjust="0"/>
  </p:normalViewPr>
  <p:slideViewPr>
    <p:cSldViewPr showGuides="1">
      <p:cViewPr varScale="1">
        <p:scale>
          <a:sx n="52" d="100"/>
          <a:sy n="52" d="100"/>
        </p:scale>
        <p:origin x="96" y="846"/>
      </p:cViewPr>
      <p:guideLst>
        <p:guide orient="horz" pos="2832"/>
        <p:guide pos="400"/>
      </p:guideLst>
    </p:cSldViewPr>
  </p:slideViewPr>
  <p:outlineViewPr>
    <p:cViewPr>
      <p:scale>
        <a:sx n="33" d="100"/>
        <a:sy n="33" d="100"/>
      </p:scale>
      <p:origin x="0" y="114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959E3-3C3B-43FF-9945-F6A0640CD054}" type="doc">
      <dgm:prSet loTypeId="urn:microsoft.com/office/officeart/2005/8/layout/cycle6" loCatId="cycle" qsTypeId="urn:microsoft.com/office/officeart/2005/8/quickstyle/3d1" qsCatId="3D" csTypeId="urn:microsoft.com/office/officeart/2005/8/colors/colorful1#2" csCatId="colorful" phldr="1"/>
      <dgm:spPr/>
      <dgm:t>
        <a:bodyPr/>
        <a:lstStyle/>
        <a:p>
          <a:endParaRPr lang="en-US"/>
        </a:p>
      </dgm:t>
    </dgm:pt>
    <dgm:pt modelId="{187784BB-D80B-4AAF-A67D-32BDBC2BDAC7}">
      <dgm:prSet/>
      <dgm:spPr>
        <a:solidFill>
          <a:schemeClr val="accent1"/>
        </a:solidFill>
      </dgm:spPr>
      <dgm:t>
        <a:bodyPr/>
        <a:lstStyle/>
        <a:p>
          <a:pPr rtl="0"/>
          <a:r>
            <a:rPr lang="en-US" b="1" dirty="0" smtClean="0"/>
            <a:t>Nutrition Education</a:t>
          </a:r>
          <a:endParaRPr lang="en-US" b="1" dirty="0"/>
        </a:p>
      </dgm:t>
    </dgm:pt>
    <dgm:pt modelId="{1CE513E6-083F-4EA6-B733-CCBC41298912}" type="parTrans" cxnId="{D67734EB-390E-4C40-A28F-1FCAD7337327}">
      <dgm:prSet/>
      <dgm:spPr/>
      <dgm:t>
        <a:bodyPr/>
        <a:lstStyle/>
        <a:p>
          <a:endParaRPr lang="en-US"/>
        </a:p>
      </dgm:t>
    </dgm:pt>
    <dgm:pt modelId="{15937191-7344-4469-94C5-822C76F33AC4}" type="sibTrans" cxnId="{D67734EB-390E-4C40-A28F-1FCAD7337327}">
      <dgm:prSet/>
      <dgm:spPr/>
      <dgm:t>
        <a:bodyPr/>
        <a:lstStyle/>
        <a:p>
          <a:endParaRPr lang="en-US"/>
        </a:p>
      </dgm:t>
    </dgm:pt>
    <dgm:pt modelId="{5A3C403D-9146-4FF8-9E4A-5708EA8F5C5D}">
      <dgm:prSet/>
      <dgm:spPr>
        <a:solidFill>
          <a:schemeClr val="bg2"/>
        </a:solidFill>
      </dgm:spPr>
      <dgm:t>
        <a:bodyPr/>
        <a:lstStyle/>
        <a:p>
          <a:pPr rtl="0"/>
          <a:r>
            <a:rPr lang="en-US" b="1" dirty="0" smtClean="0"/>
            <a:t>Nutritional Variety</a:t>
          </a:r>
          <a:endParaRPr lang="en-US" b="1" dirty="0"/>
        </a:p>
      </dgm:t>
    </dgm:pt>
    <dgm:pt modelId="{5C908294-372B-4767-A05F-09383E0412BD}" type="parTrans" cxnId="{3D47AB6F-66ED-41C8-9511-9545C6A1E818}">
      <dgm:prSet/>
      <dgm:spPr/>
      <dgm:t>
        <a:bodyPr/>
        <a:lstStyle/>
        <a:p>
          <a:endParaRPr lang="en-US"/>
        </a:p>
      </dgm:t>
    </dgm:pt>
    <dgm:pt modelId="{5287A566-5A74-4839-B638-FF5074B57DA7}" type="sibTrans" cxnId="{3D47AB6F-66ED-41C8-9511-9545C6A1E818}">
      <dgm:prSet/>
      <dgm:spPr/>
      <dgm:t>
        <a:bodyPr/>
        <a:lstStyle/>
        <a:p>
          <a:endParaRPr lang="en-US"/>
        </a:p>
      </dgm:t>
    </dgm:pt>
    <dgm:pt modelId="{B0B47BEE-5305-4F78-BAC8-154432B65557}">
      <dgm:prSet/>
      <dgm:spPr>
        <a:solidFill>
          <a:schemeClr val="accent6">
            <a:lumMod val="60000"/>
            <a:lumOff val="40000"/>
          </a:schemeClr>
        </a:solidFill>
      </dgm:spPr>
      <dgm:t>
        <a:bodyPr/>
        <a:lstStyle/>
        <a:p>
          <a:pPr rtl="0"/>
          <a:r>
            <a:rPr lang="en-US" b="1" dirty="0" smtClean="0"/>
            <a:t>Exposure to new foods</a:t>
          </a:r>
          <a:endParaRPr lang="en-US" b="1" dirty="0"/>
        </a:p>
      </dgm:t>
    </dgm:pt>
    <dgm:pt modelId="{AEA65855-1CCD-47B6-BA29-793B3D049573}" type="parTrans" cxnId="{C69E766A-F743-4101-96DE-B1499C4EADF7}">
      <dgm:prSet/>
      <dgm:spPr/>
      <dgm:t>
        <a:bodyPr/>
        <a:lstStyle/>
        <a:p>
          <a:endParaRPr lang="en-US"/>
        </a:p>
      </dgm:t>
    </dgm:pt>
    <dgm:pt modelId="{F33E7EFB-C36F-4FAC-A967-D6DBED77D7B0}" type="sibTrans" cxnId="{C69E766A-F743-4101-96DE-B1499C4EADF7}">
      <dgm:prSet/>
      <dgm:spPr/>
      <dgm:t>
        <a:bodyPr/>
        <a:lstStyle/>
        <a:p>
          <a:endParaRPr lang="en-US"/>
        </a:p>
      </dgm:t>
    </dgm:pt>
    <dgm:pt modelId="{A11CE6AD-7173-4740-B466-822479957C93}">
      <dgm:prSet/>
      <dgm:spPr>
        <a:solidFill>
          <a:schemeClr val="accent6"/>
        </a:solidFill>
      </dgm:spPr>
      <dgm:t>
        <a:bodyPr/>
        <a:lstStyle/>
        <a:p>
          <a:pPr rtl="0"/>
          <a:r>
            <a:rPr lang="en-US" b="1" dirty="0" smtClean="0"/>
            <a:t>Following the USDA Dietary Guidelines</a:t>
          </a:r>
          <a:endParaRPr lang="en-US" b="1" dirty="0"/>
        </a:p>
      </dgm:t>
    </dgm:pt>
    <dgm:pt modelId="{A8C69DC7-5C9C-4C0D-8EFE-F1B52DA129E8}" type="parTrans" cxnId="{91A18B50-575C-42DF-A14C-DB5568847D77}">
      <dgm:prSet/>
      <dgm:spPr/>
      <dgm:t>
        <a:bodyPr/>
        <a:lstStyle/>
        <a:p>
          <a:endParaRPr lang="en-US"/>
        </a:p>
      </dgm:t>
    </dgm:pt>
    <dgm:pt modelId="{9460C632-09DD-43A4-9D5D-A9178FCD26CD}" type="sibTrans" cxnId="{91A18B50-575C-42DF-A14C-DB5568847D77}">
      <dgm:prSet/>
      <dgm:spPr/>
      <dgm:t>
        <a:bodyPr/>
        <a:lstStyle/>
        <a:p>
          <a:endParaRPr lang="en-US"/>
        </a:p>
      </dgm:t>
    </dgm:pt>
    <dgm:pt modelId="{8E974403-FB98-4F9E-AD5B-AA7CA87F4327}">
      <dgm:prSet/>
      <dgm:spPr>
        <a:solidFill>
          <a:schemeClr val="accent1">
            <a:lumMod val="60000"/>
            <a:lumOff val="40000"/>
          </a:schemeClr>
        </a:solidFill>
      </dgm:spPr>
      <dgm:t>
        <a:bodyPr/>
        <a:lstStyle/>
        <a:p>
          <a:pPr rtl="0"/>
          <a:r>
            <a:rPr lang="en-US" b="1" dirty="0" smtClean="0"/>
            <a:t>Menu Upgrades</a:t>
          </a:r>
          <a:endParaRPr lang="en-US" b="1" dirty="0"/>
        </a:p>
      </dgm:t>
    </dgm:pt>
    <dgm:pt modelId="{5E05D826-CF8E-4FF4-B657-885EFCEB906B}" type="parTrans" cxnId="{7C551DF9-B188-4D5D-8977-147FF16CDD07}">
      <dgm:prSet/>
      <dgm:spPr/>
      <dgm:t>
        <a:bodyPr/>
        <a:lstStyle/>
        <a:p>
          <a:endParaRPr lang="en-US"/>
        </a:p>
      </dgm:t>
    </dgm:pt>
    <dgm:pt modelId="{AB93DE47-6359-4240-9F8C-2EDE1BC99FA3}" type="sibTrans" cxnId="{7C551DF9-B188-4D5D-8977-147FF16CDD07}">
      <dgm:prSet/>
      <dgm:spPr/>
      <dgm:t>
        <a:bodyPr/>
        <a:lstStyle/>
        <a:p>
          <a:endParaRPr lang="en-US"/>
        </a:p>
      </dgm:t>
    </dgm:pt>
    <dgm:pt modelId="{30B7C134-CE33-49BC-AD20-2735DE7D2182}" type="pres">
      <dgm:prSet presAssocID="{533959E3-3C3B-43FF-9945-F6A0640CD054}" presName="cycle" presStyleCnt="0">
        <dgm:presLayoutVars>
          <dgm:dir/>
          <dgm:resizeHandles val="exact"/>
        </dgm:presLayoutVars>
      </dgm:prSet>
      <dgm:spPr/>
      <dgm:t>
        <a:bodyPr/>
        <a:lstStyle/>
        <a:p>
          <a:endParaRPr lang="en-US"/>
        </a:p>
      </dgm:t>
    </dgm:pt>
    <dgm:pt modelId="{B536D449-F868-4A2A-A06F-866FA565EAE5}" type="pres">
      <dgm:prSet presAssocID="{187784BB-D80B-4AAF-A67D-32BDBC2BDAC7}" presName="node" presStyleLbl="node1" presStyleIdx="0" presStyleCnt="5">
        <dgm:presLayoutVars>
          <dgm:bulletEnabled val="1"/>
        </dgm:presLayoutVars>
      </dgm:prSet>
      <dgm:spPr/>
      <dgm:t>
        <a:bodyPr/>
        <a:lstStyle/>
        <a:p>
          <a:endParaRPr lang="en-US"/>
        </a:p>
      </dgm:t>
    </dgm:pt>
    <dgm:pt modelId="{5D4FB7C5-CA5B-4DCC-B350-81F6D2E51CEA}" type="pres">
      <dgm:prSet presAssocID="{187784BB-D80B-4AAF-A67D-32BDBC2BDAC7}" presName="spNode" presStyleCnt="0"/>
      <dgm:spPr/>
      <dgm:t>
        <a:bodyPr/>
        <a:lstStyle/>
        <a:p>
          <a:endParaRPr lang="en-US"/>
        </a:p>
      </dgm:t>
    </dgm:pt>
    <dgm:pt modelId="{ECE3AEB6-576A-4C05-95B3-2639F312BA8F}" type="pres">
      <dgm:prSet presAssocID="{15937191-7344-4469-94C5-822C76F33AC4}" presName="sibTrans" presStyleLbl="sibTrans1D1" presStyleIdx="0" presStyleCnt="5"/>
      <dgm:spPr/>
      <dgm:t>
        <a:bodyPr/>
        <a:lstStyle/>
        <a:p>
          <a:endParaRPr lang="en-US"/>
        </a:p>
      </dgm:t>
    </dgm:pt>
    <dgm:pt modelId="{B3D5F6E2-B1F4-46F8-AF10-5FA632192695}" type="pres">
      <dgm:prSet presAssocID="{5A3C403D-9146-4FF8-9E4A-5708EA8F5C5D}" presName="node" presStyleLbl="node1" presStyleIdx="1" presStyleCnt="5">
        <dgm:presLayoutVars>
          <dgm:bulletEnabled val="1"/>
        </dgm:presLayoutVars>
      </dgm:prSet>
      <dgm:spPr/>
      <dgm:t>
        <a:bodyPr/>
        <a:lstStyle/>
        <a:p>
          <a:endParaRPr lang="en-US"/>
        </a:p>
      </dgm:t>
    </dgm:pt>
    <dgm:pt modelId="{F089A22C-F612-4E8E-8A6B-FBF9EF0F5751}" type="pres">
      <dgm:prSet presAssocID="{5A3C403D-9146-4FF8-9E4A-5708EA8F5C5D}" presName="spNode" presStyleCnt="0"/>
      <dgm:spPr/>
      <dgm:t>
        <a:bodyPr/>
        <a:lstStyle/>
        <a:p>
          <a:endParaRPr lang="en-US"/>
        </a:p>
      </dgm:t>
    </dgm:pt>
    <dgm:pt modelId="{CAD7ADBC-C00E-4434-9F0B-150614EB3527}" type="pres">
      <dgm:prSet presAssocID="{5287A566-5A74-4839-B638-FF5074B57DA7}" presName="sibTrans" presStyleLbl="sibTrans1D1" presStyleIdx="1" presStyleCnt="5"/>
      <dgm:spPr/>
      <dgm:t>
        <a:bodyPr/>
        <a:lstStyle/>
        <a:p>
          <a:endParaRPr lang="en-US"/>
        </a:p>
      </dgm:t>
    </dgm:pt>
    <dgm:pt modelId="{333BB1A4-F02C-401D-8A5E-FFDD24509743}" type="pres">
      <dgm:prSet presAssocID="{B0B47BEE-5305-4F78-BAC8-154432B65557}" presName="node" presStyleLbl="node1" presStyleIdx="2" presStyleCnt="5">
        <dgm:presLayoutVars>
          <dgm:bulletEnabled val="1"/>
        </dgm:presLayoutVars>
      </dgm:prSet>
      <dgm:spPr/>
      <dgm:t>
        <a:bodyPr/>
        <a:lstStyle/>
        <a:p>
          <a:endParaRPr lang="en-US"/>
        </a:p>
      </dgm:t>
    </dgm:pt>
    <dgm:pt modelId="{9DAF6611-E8A0-4984-8EAE-39A1FDFE15C5}" type="pres">
      <dgm:prSet presAssocID="{B0B47BEE-5305-4F78-BAC8-154432B65557}" presName="spNode" presStyleCnt="0"/>
      <dgm:spPr/>
      <dgm:t>
        <a:bodyPr/>
        <a:lstStyle/>
        <a:p>
          <a:endParaRPr lang="en-US"/>
        </a:p>
      </dgm:t>
    </dgm:pt>
    <dgm:pt modelId="{8EB8B902-4CE5-461E-BAFA-03BCE45997AA}" type="pres">
      <dgm:prSet presAssocID="{F33E7EFB-C36F-4FAC-A967-D6DBED77D7B0}" presName="sibTrans" presStyleLbl="sibTrans1D1" presStyleIdx="2" presStyleCnt="5"/>
      <dgm:spPr/>
      <dgm:t>
        <a:bodyPr/>
        <a:lstStyle/>
        <a:p>
          <a:endParaRPr lang="en-US"/>
        </a:p>
      </dgm:t>
    </dgm:pt>
    <dgm:pt modelId="{57F42125-7B81-44AA-BA2D-579B735A9FD6}" type="pres">
      <dgm:prSet presAssocID="{A11CE6AD-7173-4740-B466-822479957C93}" presName="node" presStyleLbl="node1" presStyleIdx="3" presStyleCnt="5">
        <dgm:presLayoutVars>
          <dgm:bulletEnabled val="1"/>
        </dgm:presLayoutVars>
      </dgm:prSet>
      <dgm:spPr/>
      <dgm:t>
        <a:bodyPr/>
        <a:lstStyle/>
        <a:p>
          <a:endParaRPr lang="en-US"/>
        </a:p>
      </dgm:t>
    </dgm:pt>
    <dgm:pt modelId="{B698C1D1-C0EB-4ABC-93AE-66F1F22DE3DA}" type="pres">
      <dgm:prSet presAssocID="{A11CE6AD-7173-4740-B466-822479957C93}" presName="spNode" presStyleCnt="0"/>
      <dgm:spPr/>
      <dgm:t>
        <a:bodyPr/>
        <a:lstStyle/>
        <a:p>
          <a:endParaRPr lang="en-US"/>
        </a:p>
      </dgm:t>
    </dgm:pt>
    <dgm:pt modelId="{7DD3CC0D-01C4-4C4D-977C-B66D4EF21F6F}" type="pres">
      <dgm:prSet presAssocID="{9460C632-09DD-43A4-9D5D-A9178FCD26CD}" presName="sibTrans" presStyleLbl="sibTrans1D1" presStyleIdx="3" presStyleCnt="5"/>
      <dgm:spPr/>
      <dgm:t>
        <a:bodyPr/>
        <a:lstStyle/>
        <a:p>
          <a:endParaRPr lang="en-US"/>
        </a:p>
      </dgm:t>
    </dgm:pt>
    <dgm:pt modelId="{A5789E72-6207-42B1-8940-47CDA8317D4F}" type="pres">
      <dgm:prSet presAssocID="{8E974403-FB98-4F9E-AD5B-AA7CA87F4327}" presName="node" presStyleLbl="node1" presStyleIdx="4" presStyleCnt="5" custRadScaleRad="98415" custRadScaleInc="-2243">
        <dgm:presLayoutVars>
          <dgm:bulletEnabled val="1"/>
        </dgm:presLayoutVars>
      </dgm:prSet>
      <dgm:spPr/>
      <dgm:t>
        <a:bodyPr/>
        <a:lstStyle/>
        <a:p>
          <a:endParaRPr lang="en-US"/>
        </a:p>
      </dgm:t>
    </dgm:pt>
    <dgm:pt modelId="{64F3E915-DB68-4609-BB9F-8A3C29E38BC7}" type="pres">
      <dgm:prSet presAssocID="{8E974403-FB98-4F9E-AD5B-AA7CA87F4327}" presName="spNode" presStyleCnt="0"/>
      <dgm:spPr/>
      <dgm:t>
        <a:bodyPr/>
        <a:lstStyle/>
        <a:p>
          <a:endParaRPr lang="en-US"/>
        </a:p>
      </dgm:t>
    </dgm:pt>
    <dgm:pt modelId="{B06FAA62-BF42-4088-8D31-70150C756726}" type="pres">
      <dgm:prSet presAssocID="{AB93DE47-6359-4240-9F8C-2EDE1BC99FA3}" presName="sibTrans" presStyleLbl="sibTrans1D1" presStyleIdx="4" presStyleCnt="5"/>
      <dgm:spPr/>
      <dgm:t>
        <a:bodyPr/>
        <a:lstStyle/>
        <a:p>
          <a:endParaRPr lang="en-US"/>
        </a:p>
      </dgm:t>
    </dgm:pt>
  </dgm:ptLst>
  <dgm:cxnLst>
    <dgm:cxn modelId="{737358F9-9FF3-4E8D-8F2F-CA3B6CB9E1BC}" type="presOf" srcId="{9460C632-09DD-43A4-9D5D-A9178FCD26CD}" destId="{7DD3CC0D-01C4-4C4D-977C-B66D4EF21F6F}" srcOrd="0" destOrd="0" presId="urn:microsoft.com/office/officeart/2005/8/layout/cycle6"/>
    <dgm:cxn modelId="{698C3BE4-3835-4973-9157-F2CC2B2E6E1D}" type="presOf" srcId="{15937191-7344-4469-94C5-822C76F33AC4}" destId="{ECE3AEB6-576A-4C05-95B3-2639F312BA8F}" srcOrd="0" destOrd="0" presId="urn:microsoft.com/office/officeart/2005/8/layout/cycle6"/>
    <dgm:cxn modelId="{87259F5C-6F48-48AF-8E44-A063FD639896}" type="presOf" srcId="{8E974403-FB98-4F9E-AD5B-AA7CA87F4327}" destId="{A5789E72-6207-42B1-8940-47CDA8317D4F}" srcOrd="0" destOrd="0" presId="urn:microsoft.com/office/officeart/2005/8/layout/cycle6"/>
    <dgm:cxn modelId="{42672BCD-7D0A-411A-816A-D13D7EC58E02}" type="presOf" srcId="{187784BB-D80B-4AAF-A67D-32BDBC2BDAC7}" destId="{B536D449-F868-4A2A-A06F-866FA565EAE5}" srcOrd="0" destOrd="0" presId="urn:microsoft.com/office/officeart/2005/8/layout/cycle6"/>
    <dgm:cxn modelId="{BB918B2B-2198-46AA-AE6E-F0DDB12B989B}" type="presOf" srcId="{AB93DE47-6359-4240-9F8C-2EDE1BC99FA3}" destId="{B06FAA62-BF42-4088-8D31-70150C756726}" srcOrd="0" destOrd="0" presId="urn:microsoft.com/office/officeart/2005/8/layout/cycle6"/>
    <dgm:cxn modelId="{5B62BBA1-96D7-4ED9-98FA-F3F7A014DE29}" type="presOf" srcId="{F33E7EFB-C36F-4FAC-A967-D6DBED77D7B0}" destId="{8EB8B902-4CE5-461E-BAFA-03BCE45997AA}" srcOrd="0" destOrd="0" presId="urn:microsoft.com/office/officeart/2005/8/layout/cycle6"/>
    <dgm:cxn modelId="{7C551DF9-B188-4D5D-8977-147FF16CDD07}" srcId="{533959E3-3C3B-43FF-9945-F6A0640CD054}" destId="{8E974403-FB98-4F9E-AD5B-AA7CA87F4327}" srcOrd="4" destOrd="0" parTransId="{5E05D826-CF8E-4FF4-B657-885EFCEB906B}" sibTransId="{AB93DE47-6359-4240-9F8C-2EDE1BC99FA3}"/>
    <dgm:cxn modelId="{D67734EB-390E-4C40-A28F-1FCAD7337327}" srcId="{533959E3-3C3B-43FF-9945-F6A0640CD054}" destId="{187784BB-D80B-4AAF-A67D-32BDBC2BDAC7}" srcOrd="0" destOrd="0" parTransId="{1CE513E6-083F-4EA6-B733-CCBC41298912}" sibTransId="{15937191-7344-4469-94C5-822C76F33AC4}"/>
    <dgm:cxn modelId="{91A18B50-575C-42DF-A14C-DB5568847D77}" srcId="{533959E3-3C3B-43FF-9945-F6A0640CD054}" destId="{A11CE6AD-7173-4740-B466-822479957C93}" srcOrd="3" destOrd="0" parTransId="{A8C69DC7-5C9C-4C0D-8EFE-F1B52DA129E8}" sibTransId="{9460C632-09DD-43A4-9D5D-A9178FCD26CD}"/>
    <dgm:cxn modelId="{741FF619-2D1D-4CD8-8685-33CBBFA3FB7D}" type="presOf" srcId="{B0B47BEE-5305-4F78-BAC8-154432B65557}" destId="{333BB1A4-F02C-401D-8A5E-FFDD24509743}" srcOrd="0" destOrd="0" presId="urn:microsoft.com/office/officeart/2005/8/layout/cycle6"/>
    <dgm:cxn modelId="{CF284448-C476-4134-92BF-592397375596}" type="presOf" srcId="{A11CE6AD-7173-4740-B466-822479957C93}" destId="{57F42125-7B81-44AA-BA2D-579B735A9FD6}" srcOrd="0" destOrd="0" presId="urn:microsoft.com/office/officeart/2005/8/layout/cycle6"/>
    <dgm:cxn modelId="{449FD36A-348D-415D-99C4-F4BF420160C3}" type="presOf" srcId="{533959E3-3C3B-43FF-9945-F6A0640CD054}" destId="{30B7C134-CE33-49BC-AD20-2735DE7D2182}" srcOrd="0" destOrd="0" presId="urn:microsoft.com/office/officeart/2005/8/layout/cycle6"/>
    <dgm:cxn modelId="{4CD6E1C1-E7E4-433E-8CF6-F72BFD01F9A6}" type="presOf" srcId="{5287A566-5A74-4839-B638-FF5074B57DA7}" destId="{CAD7ADBC-C00E-4434-9F0B-150614EB3527}" srcOrd="0" destOrd="0" presId="urn:microsoft.com/office/officeart/2005/8/layout/cycle6"/>
    <dgm:cxn modelId="{C69E766A-F743-4101-96DE-B1499C4EADF7}" srcId="{533959E3-3C3B-43FF-9945-F6A0640CD054}" destId="{B0B47BEE-5305-4F78-BAC8-154432B65557}" srcOrd="2" destOrd="0" parTransId="{AEA65855-1CCD-47B6-BA29-793B3D049573}" sibTransId="{F33E7EFB-C36F-4FAC-A967-D6DBED77D7B0}"/>
    <dgm:cxn modelId="{3D47AB6F-66ED-41C8-9511-9545C6A1E818}" srcId="{533959E3-3C3B-43FF-9945-F6A0640CD054}" destId="{5A3C403D-9146-4FF8-9E4A-5708EA8F5C5D}" srcOrd="1" destOrd="0" parTransId="{5C908294-372B-4767-A05F-09383E0412BD}" sibTransId="{5287A566-5A74-4839-B638-FF5074B57DA7}"/>
    <dgm:cxn modelId="{A6921A13-ACAA-4BA8-84EB-4C6C2CF84785}" type="presOf" srcId="{5A3C403D-9146-4FF8-9E4A-5708EA8F5C5D}" destId="{B3D5F6E2-B1F4-46F8-AF10-5FA632192695}" srcOrd="0" destOrd="0" presId="urn:microsoft.com/office/officeart/2005/8/layout/cycle6"/>
    <dgm:cxn modelId="{8D21A059-BB37-46D4-AFF1-26850F914A31}" type="presParOf" srcId="{30B7C134-CE33-49BC-AD20-2735DE7D2182}" destId="{B536D449-F868-4A2A-A06F-866FA565EAE5}" srcOrd="0" destOrd="0" presId="urn:microsoft.com/office/officeart/2005/8/layout/cycle6"/>
    <dgm:cxn modelId="{FB2862FE-0BF8-45E2-8B41-31865B11794D}" type="presParOf" srcId="{30B7C134-CE33-49BC-AD20-2735DE7D2182}" destId="{5D4FB7C5-CA5B-4DCC-B350-81F6D2E51CEA}" srcOrd="1" destOrd="0" presId="urn:microsoft.com/office/officeart/2005/8/layout/cycle6"/>
    <dgm:cxn modelId="{DD7F4176-3BE6-428C-9407-5D00CA457AAA}" type="presParOf" srcId="{30B7C134-CE33-49BC-AD20-2735DE7D2182}" destId="{ECE3AEB6-576A-4C05-95B3-2639F312BA8F}" srcOrd="2" destOrd="0" presId="urn:microsoft.com/office/officeart/2005/8/layout/cycle6"/>
    <dgm:cxn modelId="{0BD7B598-2D91-481E-B508-86649D917BF3}" type="presParOf" srcId="{30B7C134-CE33-49BC-AD20-2735DE7D2182}" destId="{B3D5F6E2-B1F4-46F8-AF10-5FA632192695}" srcOrd="3" destOrd="0" presId="urn:microsoft.com/office/officeart/2005/8/layout/cycle6"/>
    <dgm:cxn modelId="{7B8FE02A-1810-4136-BF02-E896D2AE3CBC}" type="presParOf" srcId="{30B7C134-CE33-49BC-AD20-2735DE7D2182}" destId="{F089A22C-F612-4E8E-8A6B-FBF9EF0F5751}" srcOrd="4" destOrd="0" presId="urn:microsoft.com/office/officeart/2005/8/layout/cycle6"/>
    <dgm:cxn modelId="{D0A31ECE-2F6A-45B0-B470-DF75362A8492}" type="presParOf" srcId="{30B7C134-CE33-49BC-AD20-2735DE7D2182}" destId="{CAD7ADBC-C00E-4434-9F0B-150614EB3527}" srcOrd="5" destOrd="0" presId="urn:microsoft.com/office/officeart/2005/8/layout/cycle6"/>
    <dgm:cxn modelId="{17A55755-D9BF-4DBF-8426-513351F09063}" type="presParOf" srcId="{30B7C134-CE33-49BC-AD20-2735DE7D2182}" destId="{333BB1A4-F02C-401D-8A5E-FFDD24509743}" srcOrd="6" destOrd="0" presId="urn:microsoft.com/office/officeart/2005/8/layout/cycle6"/>
    <dgm:cxn modelId="{B027FF39-2700-4FE0-8641-3A39F31394CE}" type="presParOf" srcId="{30B7C134-CE33-49BC-AD20-2735DE7D2182}" destId="{9DAF6611-E8A0-4984-8EAE-39A1FDFE15C5}" srcOrd="7" destOrd="0" presId="urn:microsoft.com/office/officeart/2005/8/layout/cycle6"/>
    <dgm:cxn modelId="{35DCDA41-0E7E-4FC6-947E-55E0F9E13C88}" type="presParOf" srcId="{30B7C134-CE33-49BC-AD20-2735DE7D2182}" destId="{8EB8B902-4CE5-461E-BAFA-03BCE45997AA}" srcOrd="8" destOrd="0" presId="urn:microsoft.com/office/officeart/2005/8/layout/cycle6"/>
    <dgm:cxn modelId="{128E816C-8FC4-49E8-9B79-63CA58370975}" type="presParOf" srcId="{30B7C134-CE33-49BC-AD20-2735DE7D2182}" destId="{57F42125-7B81-44AA-BA2D-579B735A9FD6}" srcOrd="9" destOrd="0" presId="urn:microsoft.com/office/officeart/2005/8/layout/cycle6"/>
    <dgm:cxn modelId="{946A9B4C-8AC4-4413-8672-73A87C16BBAF}" type="presParOf" srcId="{30B7C134-CE33-49BC-AD20-2735DE7D2182}" destId="{B698C1D1-C0EB-4ABC-93AE-66F1F22DE3DA}" srcOrd="10" destOrd="0" presId="urn:microsoft.com/office/officeart/2005/8/layout/cycle6"/>
    <dgm:cxn modelId="{7205226E-294F-4125-82F3-D420C36E8648}" type="presParOf" srcId="{30B7C134-CE33-49BC-AD20-2735DE7D2182}" destId="{7DD3CC0D-01C4-4C4D-977C-B66D4EF21F6F}" srcOrd="11" destOrd="0" presId="urn:microsoft.com/office/officeart/2005/8/layout/cycle6"/>
    <dgm:cxn modelId="{52C68B26-55C7-4237-891C-09D70DEF3015}" type="presParOf" srcId="{30B7C134-CE33-49BC-AD20-2735DE7D2182}" destId="{A5789E72-6207-42B1-8940-47CDA8317D4F}" srcOrd="12" destOrd="0" presId="urn:microsoft.com/office/officeart/2005/8/layout/cycle6"/>
    <dgm:cxn modelId="{AC29F413-3DA4-4C79-A299-51037DCE5F2A}" type="presParOf" srcId="{30B7C134-CE33-49BC-AD20-2735DE7D2182}" destId="{64F3E915-DB68-4609-BB9F-8A3C29E38BC7}" srcOrd="13" destOrd="0" presId="urn:microsoft.com/office/officeart/2005/8/layout/cycle6"/>
    <dgm:cxn modelId="{F6A46D3B-6E4B-49CE-8088-E82723346F3F}" type="presParOf" srcId="{30B7C134-CE33-49BC-AD20-2735DE7D2182}" destId="{B06FAA62-BF42-4088-8D31-70150C756726}"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6D449-F868-4A2A-A06F-866FA565EAE5}">
      <dsp:nvSpPr>
        <dsp:cNvPr id="0" name=""/>
        <dsp:cNvSpPr/>
      </dsp:nvSpPr>
      <dsp:spPr>
        <a:xfrm>
          <a:off x="4770908" y="875"/>
          <a:ext cx="3081982" cy="2003288"/>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Nutrition Education</a:t>
          </a:r>
          <a:endParaRPr lang="en-US" sz="3200" b="1" kern="1200" dirty="0"/>
        </a:p>
      </dsp:txBody>
      <dsp:txXfrm>
        <a:off x="4868700" y="98667"/>
        <a:ext cx="2886398" cy="1807704"/>
      </dsp:txXfrm>
    </dsp:sp>
    <dsp:sp modelId="{ECE3AEB6-576A-4C05-95B3-2639F312BA8F}">
      <dsp:nvSpPr>
        <dsp:cNvPr id="0" name=""/>
        <dsp:cNvSpPr/>
      </dsp:nvSpPr>
      <dsp:spPr>
        <a:xfrm>
          <a:off x="2312216" y="1002519"/>
          <a:ext cx="7999366" cy="7999366"/>
        </a:xfrm>
        <a:custGeom>
          <a:avLst/>
          <a:gdLst/>
          <a:ahLst/>
          <a:cxnLst/>
          <a:rect l="0" t="0" r="0" b="0"/>
          <a:pathLst>
            <a:path>
              <a:moveTo>
                <a:pt x="5561812" y="317670"/>
              </a:moveTo>
              <a:arcTo wR="3999683" hR="3999683" stAng="17579373" swAng="1959857"/>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3D5F6E2-B1F4-46F8-AF10-5FA632192695}">
      <dsp:nvSpPr>
        <dsp:cNvPr id="0" name=""/>
        <dsp:cNvSpPr/>
      </dsp:nvSpPr>
      <dsp:spPr>
        <a:xfrm>
          <a:off x="8574833" y="2764588"/>
          <a:ext cx="3081982" cy="2003288"/>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Nutritional Variety</a:t>
          </a:r>
          <a:endParaRPr lang="en-US" sz="3200" b="1" kern="1200" dirty="0"/>
        </a:p>
      </dsp:txBody>
      <dsp:txXfrm>
        <a:off x="8672625" y="2862380"/>
        <a:ext cx="2886398" cy="1807704"/>
      </dsp:txXfrm>
    </dsp:sp>
    <dsp:sp modelId="{CAD7ADBC-C00E-4434-9F0B-150614EB3527}">
      <dsp:nvSpPr>
        <dsp:cNvPr id="0" name=""/>
        <dsp:cNvSpPr/>
      </dsp:nvSpPr>
      <dsp:spPr>
        <a:xfrm>
          <a:off x="2312216" y="1002519"/>
          <a:ext cx="7999366" cy="7999366"/>
        </a:xfrm>
        <a:custGeom>
          <a:avLst/>
          <a:gdLst/>
          <a:ahLst/>
          <a:cxnLst/>
          <a:rect l="0" t="0" r="0" b="0"/>
          <a:pathLst>
            <a:path>
              <a:moveTo>
                <a:pt x="7993914" y="3790910"/>
              </a:moveTo>
              <a:arcTo wR="3999683" hR="3999683" stAng="21420477" swAng="2195011"/>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33BB1A4-F02C-401D-8A5E-FFDD24509743}">
      <dsp:nvSpPr>
        <dsp:cNvPr id="0" name=""/>
        <dsp:cNvSpPr/>
      </dsp:nvSpPr>
      <dsp:spPr>
        <a:xfrm>
          <a:off x="7121863" y="7236370"/>
          <a:ext cx="3081982" cy="2003288"/>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Exposure to new foods</a:t>
          </a:r>
          <a:endParaRPr lang="en-US" sz="3200" b="1" kern="1200" dirty="0"/>
        </a:p>
      </dsp:txBody>
      <dsp:txXfrm>
        <a:off x="7219655" y="7334162"/>
        <a:ext cx="2886398" cy="1807704"/>
      </dsp:txXfrm>
    </dsp:sp>
    <dsp:sp modelId="{8EB8B902-4CE5-461E-BAFA-03BCE45997AA}">
      <dsp:nvSpPr>
        <dsp:cNvPr id="0" name=""/>
        <dsp:cNvSpPr/>
      </dsp:nvSpPr>
      <dsp:spPr>
        <a:xfrm>
          <a:off x="2312216" y="1002519"/>
          <a:ext cx="7999366" cy="7999366"/>
        </a:xfrm>
        <a:custGeom>
          <a:avLst/>
          <a:gdLst/>
          <a:ahLst/>
          <a:cxnLst/>
          <a:rect l="0" t="0" r="0" b="0"/>
          <a:pathLst>
            <a:path>
              <a:moveTo>
                <a:pt x="4793776" y="7919744"/>
              </a:moveTo>
              <a:arcTo wR="3999683" hR="3999683" stAng="4712908" swAng="1374185"/>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7F42125-7B81-44AA-BA2D-579B735A9FD6}">
      <dsp:nvSpPr>
        <dsp:cNvPr id="0" name=""/>
        <dsp:cNvSpPr/>
      </dsp:nvSpPr>
      <dsp:spPr>
        <a:xfrm>
          <a:off x="2419953" y="7236370"/>
          <a:ext cx="3081982" cy="2003288"/>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Following the USDA Dietary Guidelines</a:t>
          </a:r>
          <a:endParaRPr lang="en-US" sz="3200" b="1" kern="1200" dirty="0"/>
        </a:p>
      </dsp:txBody>
      <dsp:txXfrm>
        <a:off x="2517745" y="7334162"/>
        <a:ext cx="2886398" cy="1807704"/>
      </dsp:txXfrm>
    </dsp:sp>
    <dsp:sp modelId="{7DD3CC0D-01C4-4C4D-977C-B66D4EF21F6F}">
      <dsp:nvSpPr>
        <dsp:cNvPr id="0" name=""/>
        <dsp:cNvSpPr/>
      </dsp:nvSpPr>
      <dsp:spPr>
        <a:xfrm>
          <a:off x="2370661" y="1091855"/>
          <a:ext cx="7999366" cy="7999366"/>
        </a:xfrm>
        <a:custGeom>
          <a:avLst/>
          <a:gdLst/>
          <a:ahLst/>
          <a:cxnLst/>
          <a:rect l="0" t="0" r="0" b="0"/>
          <a:pathLst>
            <a:path>
              <a:moveTo>
                <a:pt x="610424" y="6123451"/>
              </a:moveTo>
              <a:arcTo wR="3999683" hR="3999683" stAng="8875682" swAng="2134157"/>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5789E72-6207-42B1-8940-47CDA8317D4F}">
      <dsp:nvSpPr>
        <dsp:cNvPr id="0" name=""/>
        <dsp:cNvSpPr/>
      </dsp:nvSpPr>
      <dsp:spPr>
        <a:xfrm>
          <a:off x="1016013" y="2819405"/>
          <a:ext cx="3081982" cy="2003288"/>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Menu Upgrades</a:t>
          </a:r>
          <a:endParaRPr lang="en-US" sz="3200" b="1" kern="1200" dirty="0"/>
        </a:p>
      </dsp:txBody>
      <dsp:txXfrm>
        <a:off x="1113805" y="2917197"/>
        <a:ext cx="2886398" cy="1807704"/>
      </dsp:txXfrm>
    </dsp:sp>
    <dsp:sp modelId="{B06FAA62-BF42-4088-8D31-70150C756726}">
      <dsp:nvSpPr>
        <dsp:cNvPr id="0" name=""/>
        <dsp:cNvSpPr/>
      </dsp:nvSpPr>
      <dsp:spPr>
        <a:xfrm>
          <a:off x="2417474" y="956789"/>
          <a:ext cx="7999366" cy="7999366"/>
        </a:xfrm>
        <a:custGeom>
          <a:avLst/>
          <a:gdLst/>
          <a:ahLst/>
          <a:cxnLst/>
          <a:rect l="0" t="0" r="0" b="0"/>
          <a:pathLst>
            <a:path>
              <a:moveTo>
                <a:pt x="631131" y="1843221"/>
              </a:moveTo>
              <a:arcTo wR="3999683" hR="3999683" stAng="12757581" swAng="1964360"/>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10242"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3908"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674688DD-A114-4C9C-AD0B-C4FF11D01325}"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60876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BE6C5A22-6E2B-4B27-A70C-C0E52A268F34}"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27698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BE6C5A22-6E2B-4B27-A70C-C0E52A268F34}"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64883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BE6C5A22-6E2B-4B27-A70C-C0E52A268F34}"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196172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BE6C5A22-6E2B-4B27-A70C-C0E52A268F3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44690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BE6C5A22-6E2B-4B27-A70C-C0E52A268F3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374130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6980"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4D80C568-0DD1-42C0-B125-61D8CD3D60DE}"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59395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may think that because a food meets CACFP guidelines, it is a healthy food. Not true. The CACFP meal pattern allows for a wide variety of foods. Not all choices give the best nutrition for young children.  The following are nutrition related goals set forth by the CACFP to improve the nutrition of participants. </a:t>
            </a:r>
          </a:p>
          <a:p>
            <a:pPr eaLnBrk="1" hangingPunct="1">
              <a:spcBef>
                <a:spcPct val="0"/>
              </a:spcBef>
            </a:pPr>
            <a:r>
              <a:rPr lang="en-US" smtClean="0"/>
              <a:t>Expand as you wish on the above goals</a:t>
            </a:r>
          </a:p>
        </p:txBody>
      </p:sp>
      <p:sp>
        <p:nvSpPr>
          <p:cNvPr id="128004" name="Slide Number Placeholder 3"/>
          <p:cNvSpPr>
            <a:spLocks noGrp="1"/>
          </p:cNvSpPr>
          <p:nvPr>
            <p:ph type="sldNum" sz="quarter" idx="5"/>
          </p:nvPr>
        </p:nvSpPr>
        <p:spPr bwMode="auto">
          <a:xfrm>
            <a:off x="3884414" y="8685894"/>
            <a:ext cx="2972098" cy="456595"/>
          </a:xfrm>
          <a:prstGeom prst="rect">
            <a:avLst/>
          </a:prstGeom>
          <a:ln>
            <a:miter lim="800000"/>
            <a:headEnd/>
            <a:tailEnd/>
          </a:ln>
        </p:spPr>
        <p:txBody>
          <a:bodyPr wrap="square" lIns="86493" tIns="43247" rIns="86493" bIns="43247" numCol="1" anchorCtr="0" compatLnSpc="1">
            <a:prstTxWarp prst="textNoShape">
              <a:avLst/>
            </a:prstTxWarp>
          </a:bodyPr>
          <a:lstStyle/>
          <a:p>
            <a:pPr fontAlgn="base">
              <a:spcBef>
                <a:spcPct val="0"/>
              </a:spcBef>
              <a:spcAft>
                <a:spcPct val="0"/>
              </a:spcAft>
              <a:defRPr/>
            </a:pPr>
            <a:fld id="{8126CEE1-BF59-45B6-ABDA-367AFACDFE65}"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31500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018F5CFD-9783-4AA8-B59A-CBA0FF7BDE89}" type="slidenum">
              <a:rPr lang="en-US" smtClean="0"/>
              <a:pPr>
                <a:defRPr/>
              </a:pPr>
              <a:t>12</a:t>
            </a:fld>
            <a:endParaRPr lang="en-US"/>
          </a:p>
        </p:txBody>
      </p:sp>
    </p:spTree>
    <p:extLst>
      <p:ext uri="{BB962C8B-B14F-4D97-AF65-F5344CB8AC3E}">
        <p14:creationId xmlns:p14="http://schemas.microsoft.com/office/powerpoint/2010/main" val="381310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3367D639-AC15-459F-9AAB-9560677A272B}" type="slidenum">
              <a:rPr lang="en-US" smtClean="0"/>
              <a:pPr>
                <a:defRPr/>
              </a:pPr>
              <a:t>13</a:t>
            </a:fld>
            <a:endParaRPr lang="en-US"/>
          </a:p>
        </p:txBody>
      </p:sp>
    </p:spTree>
    <p:extLst>
      <p:ext uri="{BB962C8B-B14F-4D97-AF65-F5344CB8AC3E}">
        <p14:creationId xmlns:p14="http://schemas.microsoft.com/office/powerpoint/2010/main" val="384700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975E4A57-C9CE-46FD-A1D1-A57409C3FC1A}" type="slidenum">
              <a:rPr lang="en-US" smtClean="0"/>
              <a:pPr>
                <a:defRPr/>
              </a:pPr>
              <a:t>14</a:t>
            </a:fld>
            <a:endParaRPr lang="en-US"/>
          </a:p>
        </p:txBody>
      </p:sp>
    </p:spTree>
    <p:extLst>
      <p:ext uri="{BB962C8B-B14F-4D97-AF65-F5344CB8AC3E}">
        <p14:creationId xmlns:p14="http://schemas.microsoft.com/office/powerpoint/2010/main" val="255618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1181100" y="695325"/>
            <a:ext cx="4648200" cy="3486150"/>
          </a:xfrm>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defTabSz="919619" eaLnBrk="1" hangingPunct="1"/>
            <a:r>
              <a:rPr lang="en-US" dirty="0" smtClean="0"/>
              <a:t>Talking Points: Walk them through each of the components and serving sizes. Specifically mention the 5 components at lunch and talk about the differences between the age groups. Give sample menu ideas such as Stir fry with chicken, Asian vegetables, rice, mandarin oranges and milk.</a:t>
            </a:r>
          </a:p>
          <a:p>
            <a:pPr defTabSz="919619" eaLnBrk="1" hangingPunct="1"/>
            <a:endParaRPr lang="en-US" dirty="0" smtClean="0"/>
          </a:p>
        </p:txBody>
      </p:sp>
      <p:sp>
        <p:nvSpPr>
          <p:cNvPr id="131076" name="Slide Number Placeholder 3"/>
          <p:cNvSpPr>
            <a:spLocks noGrp="1"/>
          </p:cNvSpPr>
          <p:nvPr>
            <p:ph type="sldNum" sz="quarter" idx="5"/>
          </p:nvPr>
        </p:nvSpPr>
        <p:spPr bwMode="auto">
          <a:xfrm>
            <a:off x="3970734" y="8830659"/>
            <a:ext cx="3038145" cy="464205"/>
          </a:xfrm>
          <a:prstGeom prst="rect">
            <a:avLst/>
          </a:prstGeom>
          <a:ln>
            <a:miter lim="800000"/>
            <a:headEnd/>
            <a:tailEnd/>
          </a:ln>
        </p:spPr>
        <p:txBody>
          <a:bodyPr wrap="square" lIns="88136" tIns="44069" rIns="88136" bIns="44069" numCol="1" anchorCtr="0" compatLnSpc="1">
            <a:prstTxWarp prst="textNoShape">
              <a:avLst/>
            </a:prstTxWarp>
          </a:bodyPr>
          <a:lstStyle/>
          <a:p>
            <a:pPr fontAlgn="base">
              <a:spcBef>
                <a:spcPct val="0"/>
              </a:spcBef>
              <a:spcAft>
                <a:spcPct val="0"/>
              </a:spcAft>
              <a:defRPr/>
            </a:pPr>
            <a:fld id="{7FE1FB1C-2658-4E26-8DC8-D8145E596D4A}"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02577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xfrm>
            <a:off x="1181100" y="695325"/>
            <a:ext cx="4648200" cy="3486150"/>
          </a:xfrm>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619" eaLnBrk="1" hangingPunct="1"/>
            <a:r>
              <a:rPr lang="en-US" dirty="0" smtClean="0"/>
              <a:t>Talking point: Mention 2 components at snack and give examples; note the specific serving size requirements especially for fruits and vegetables and meat/meat alternates. </a:t>
            </a:r>
          </a:p>
          <a:p>
            <a:pPr defTabSz="919619" eaLnBrk="1" hangingPunct="1"/>
            <a:endParaRPr lang="en-US" dirty="0" smtClean="0"/>
          </a:p>
        </p:txBody>
      </p:sp>
      <p:sp>
        <p:nvSpPr>
          <p:cNvPr id="132100" name="Slide Number Placeholder 3"/>
          <p:cNvSpPr>
            <a:spLocks noGrp="1"/>
          </p:cNvSpPr>
          <p:nvPr>
            <p:ph type="sldNum" sz="quarter" idx="5"/>
          </p:nvPr>
        </p:nvSpPr>
        <p:spPr bwMode="auto">
          <a:xfrm>
            <a:off x="3970734" y="8830659"/>
            <a:ext cx="3038145" cy="464205"/>
          </a:xfrm>
          <a:prstGeom prst="rect">
            <a:avLst/>
          </a:prstGeom>
          <a:ln>
            <a:miter lim="800000"/>
            <a:headEnd/>
            <a:tailEnd/>
          </a:ln>
        </p:spPr>
        <p:txBody>
          <a:bodyPr wrap="square" lIns="88136" tIns="44069" rIns="88136" bIns="44069" numCol="1" anchorCtr="0" compatLnSpc="1">
            <a:prstTxWarp prst="textNoShape">
              <a:avLst/>
            </a:prstTxWarp>
          </a:bodyPr>
          <a:lstStyle/>
          <a:p>
            <a:pPr fontAlgn="base">
              <a:spcBef>
                <a:spcPct val="0"/>
              </a:spcBef>
              <a:spcAft>
                <a:spcPct val="0"/>
              </a:spcAft>
              <a:defRPr/>
            </a:pPr>
            <a:fld id="{8E38BC03-E702-410C-A348-E7A585025E73}"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50891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457200" rtl="0" eaLnBrk="0" fontAlgn="base" latinLnBrk="0" hangingPunct="0">
              <a:lnSpc>
                <a:spcPct val="125000"/>
              </a:lnSpc>
              <a:spcBef>
                <a:spcPct val="0"/>
              </a:spcBef>
              <a:spcAft>
                <a:spcPct val="0"/>
              </a:spcAft>
              <a:buClrTx/>
              <a:buSzTx/>
              <a:buFont typeface="+mj-lt"/>
              <a:buAutoNum type="arabicPeriod"/>
              <a:tabLst/>
              <a:defRPr/>
            </a:pPr>
            <a:r>
              <a:rPr lang="en-US" sz="2400" kern="1200" dirty="0" smtClean="0">
                <a:solidFill>
                  <a:srgbClr val="000000"/>
                </a:solidFill>
                <a:effectLst/>
                <a:latin typeface="Avenir" charset="0"/>
                <a:ea typeface="Avenir" charset="0"/>
                <a:cs typeface="Avenir" charset="0"/>
                <a:sym typeface="Avenir" charset="0"/>
              </a:rPr>
              <a:t>The addition of a 4th age group will better reflect the population CACFP serves, particularly in at-risk afterschool programs, emergency shelters, participants with disabilities, and children of migrant workers age 15 and under.</a:t>
            </a:r>
            <a:r>
              <a:rPr lang="en-US" sz="3200" kern="1200" dirty="0" smtClean="0">
                <a:solidFill>
                  <a:srgbClr val="000000"/>
                </a:solidFill>
                <a:effectLst/>
                <a:latin typeface="Avenir" charset="0"/>
                <a:ea typeface="Avenir" charset="0"/>
                <a:cs typeface="Avenir" charset="0"/>
                <a:sym typeface="Avenir" charset="0"/>
              </a:rPr>
              <a:t> </a:t>
            </a:r>
          </a:p>
          <a:p>
            <a:pPr marL="457200" marR="0" lvl="0" indent="-457200" algn="l" defTabSz="457200" rtl="0" eaLnBrk="0" fontAlgn="base" latinLnBrk="0" hangingPunct="0">
              <a:lnSpc>
                <a:spcPct val="125000"/>
              </a:lnSpc>
              <a:spcBef>
                <a:spcPct val="0"/>
              </a:spcBef>
              <a:spcAft>
                <a:spcPct val="0"/>
              </a:spcAft>
              <a:buClrTx/>
              <a:buSzTx/>
              <a:buFont typeface="+mj-lt"/>
              <a:buAutoNum type="arabicPeriod"/>
              <a:tabLst/>
              <a:defRPr/>
            </a:pPr>
            <a:r>
              <a:rPr lang="en-US" sz="3200" kern="1200" dirty="0" smtClean="0">
                <a:solidFill>
                  <a:srgbClr val="000000"/>
                </a:solidFill>
                <a:effectLst/>
                <a:latin typeface="Avenir" charset="0"/>
                <a:ea typeface="Avenir" charset="0"/>
                <a:cs typeface="Avenir" charset="0"/>
                <a:sym typeface="Avenir" charset="0"/>
              </a:rPr>
              <a:t>This age group is designed for at-risk afterschool programs, emergency shelters old. </a:t>
            </a:r>
            <a:endParaRPr lang="en-US" sz="4000" kern="1200" dirty="0" smtClean="0">
              <a:solidFill>
                <a:srgbClr val="000000"/>
              </a:solidFill>
              <a:effectLst/>
              <a:latin typeface="Avenir" charset="0"/>
              <a:ea typeface="Avenir" charset="0"/>
              <a:cs typeface="Avenir" charset="0"/>
              <a:sym typeface="Avenir" charset="0"/>
            </a:endParaRPr>
          </a:p>
          <a:p>
            <a:pPr marL="457200" marR="0" lvl="0" indent="-457200" algn="l" defTabSz="457200" rtl="0" eaLnBrk="0" fontAlgn="base" latinLnBrk="0" hangingPunct="0">
              <a:lnSpc>
                <a:spcPct val="125000"/>
              </a:lnSpc>
              <a:spcBef>
                <a:spcPct val="0"/>
              </a:spcBef>
              <a:spcAft>
                <a:spcPct val="0"/>
              </a:spcAft>
              <a:buClrTx/>
              <a:buSzTx/>
              <a:buFont typeface="+mj-lt"/>
              <a:buAutoNum type="arabicPeriod"/>
              <a:tabLst/>
              <a:defRPr/>
            </a:pPr>
            <a:r>
              <a:rPr lang="en-US" sz="2400" kern="1200" dirty="0" smtClean="0">
                <a:solidFill>
                  <a:srgbClr val="000000"/>
                </a:solidFill>
                <a:effectLst/>
                <a:latin typeface="Avenir" charset="0"/>
                <a:ea typeface="Avenir" charset="0"/>
                <a:cs typeface="Avenir" charset="0"/>
                <a:sym typeface="Avenir" charset="0"/>
              </a:rPr>
              <a:t>There is not an increase in portion size for the 13-18 year old age group when compared to the 6-12 year old age group.</a:t>
            </a:r>
            <a:endParaRPr lang="en-US" sz="3200" kern="1200" dirty="0" smtClean="0">
              <a:solidFill>
                <a:srgbClr val="000000"/>
              </a:solidFill>
              <a:effectLst/>
              <a:latin typeface="Avenir" charset="0"/>
              <a:ea typeface="Avenir" charset="0"/>
              <a:cs typeface="Avenir" charset="0"/>
              <a:sym typeface="Avenir" charset="0"/>
            </a:endParaRPr>
          </a:p>
          <a:p>
            <a:pPr marL="457200" marR="0" lvl="0" indent="-457200" algn="l" defTabSz="457200" rtl="0" eaLnBrk="0" fontAlgn="base" latinLnBrk="0" hangingPunct="0">
              <a:lnSpc>
                <a:spcPct val="125000"/>
              </a:lnSpc>
              <a:spcBef>
                <a:spcPct val="0"/>
              </a:spcBef>
              <a:spcAft>
                <a:spcPct val="0"/>
              </a:spcAft>
              <a:buClrTx/>
              <a:buSzTx/>
              <a:buFont typeface="+mj-lt"/>
              <a:buAutoNum type="arabicPeriod"/>
              <a:tabLst/>
              <a:defRPr/>
            </a:pPr>
            <a:r>
              <a:rPr lang="en-US" sz="2400" kern="1200" dirty="0" smtClean="0">
                <a:solidFill>
                  <a:srgbClr val="000000"/>
                </a:solidFill>
                <a:effectLst/>
                <a:latin typeface="Avenir" charset="0"/>
                <a:ea typeface="Avenir" charset="0"/>
                <a:cs typeface="Avenir" charset="0"/>
                <a:sym typeface="Avenir" charset="0"/>
              </a:rPr>
              <a:t>The minimum portion only needs to be served; however, we recognize larger amounts may need to be served to this age group to meet their nutritional needs.  </a:t>
            </a:r>
          </a:p>
          <a:p>
            <a:pPr marL="457200" marR="0" lvl="0" indent="-457200" algn="l" defTabSz="457200" rtl="0" eaLnBrk="0" fontAlgn="base" latinLnBrk="0" hangingPunct="0">
              <a:lnSpc>
                <a:spcPct val="125000"/>
              </a:lnSpc>
              <a:spcBef>
                <a:spcPct val="0"/>
              </a:spcBef>
              <a:spcAft>
                <a:spcPct val="0"/>
              </a:spcAft>
              <a:buClrTx/>
              <a:buSzTx/>
              <a:buFont typeface="+mj-lt"/>
              <a:buAutoNum type="arabicPeriod"/>
              <a:tabLst/>
              <a:defRPr/>
            </a:pPr>
            <a:r>
              <a:rPr lang="en-US" sz="2400" kern="1200" dirty="0" smtClean="0">
                <a:solidFill>
                  <a:srgbClr val="000000"/>
                </a:solidFill>
                <a:effectLst/>
                <a:latin typeface="Avenir" charset="0"/>
                <a:ea typeface="Avenir" charset="0"/>
                <a:cs typeface="Avenir" charset="0"/>
                <a:sym typeface="Avenir" charset="0"/>
              </a:rPr>
              <a:t>The meal pattern chart will now include the fourth age group. </a:t>
            </a:r>
            <a:endParaRPr lang="en-US" sz="3200" kern="1200" dirty="0" smtClean="0">
              <a:solidFill>
                <a:srgbClr val="000000"/>
              </a:solidFill>
              <a:effectLst/>
              <a:latin typeface="Avenir" charset="0"/>
              <a:ea typeface="Avenir" charset="0"/>
              <a:cs typeface="Avenir" charset="0"/>
              <a:sym typeface="Avenir" charset="0"/>
            </a:endParaRPr>
          </a:p>
          <a:p>
            <a:pPr marL="457200" marR="0" lvl="0" indent="-457200" algn="l" defTabSz="457200" rtl="0" eaLnBrk="0" fontAlgn="base" latinLnBrk="0" hangingPunct="0">
              <a:lnSpc>
                <a:spcPct val="125000"/>
              </a:lnSpc>
              <a:spcBef>
                <a:spcPct val="0"/>
              </a:spcBef>
              <a:spcAft>
                <a:spcPct val="0"/>
              </a:spcAft>
              <a:buClrTx/>
              <a:buSzTx/>
              <a:buFont typeface="+mj-lt"/>
              <a:buAutoNum type="arabicPeriod"/>
              <a:tabLst/>
              <a:defRPr/>
            </a:pPr>
            <a:r>
              <a:rPr lang="en-US" sz="2400" kern="1200" dirty="0" smtClean="0">
                <a:solidFill>
                  <a:srgbClr val="000000"/>
                </a:solidFill>
                <a:effectLst/>
                <a:latin typeface="Avenir" charset="0"/>
                <a:ea typeface="Avenir" charset="0"/>
                <a:cs typeface="Avenir" charset="0"/>
                <a:sym typeface="Avenir" charset="0"/>
              </a:rPr>
              <a:t>Children in child care settings or family day care home settings must not claim meals for children older than 12 years, unless the criteria listed above are met. </a:t>
            </a:r>
            <a:endParaRPr lang="en-US" sz="3200" kern="1200" dirty="0" smtClean="0">
              <a:solidFill>
                <a:srgbClr val="000000"/>
              </a:solidFill>
              <a:effectLst/>
              <a:latin typeface="Avenir" charset="0"/>
              <a:ea typeface="Avenir" charset="0"/>
              <a:cs typeface="Avenir" charset="0"/>
              <a:sym typeface="Avenir" charset="0"/>
            </a:endParaRPr>
          </a:p>
          <a:p>
            <a:pPr marL="457200" indent="-457200">
              <a:buFont typeface="+mj-lt"/>
              <a:buAutoNum type="arabicPeriod"/>
            </a:pPr>
            <a:endParaRPr lang="en-US" dirty="0"/>
          </a:p>
        </p:txBody>
      </p:sp>
    </p:spTree>
    <p:extLst>
      <p:ext uri="{BB962C8B-B14F-4D97-AF65-F5344CB8AC3E}">
        <p14:creationId xmlns:p14="http://schemas.microsoft.com/office/powerpoint/2010/main" val="337724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dphe.cnpus.com/chears/splash.aspx" TargetMode="External"/><Relationship Id="rId2" Type="http://schemas.openxmlformats.org/officeDocument/2006/relationships/hyperlink" Target="https://www.colorado.gov/pacific/cdphe/cacfp"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1219200"/>
            <a:ext cx="10972800" cy="2090737"/>
          </a:xfrm>
          <a:prstGeom prst="rect">
            <a:avLst/>
          </a:prstGeom>
        </p:spPr>
        <p:txBody>
          <a:bodyPr anchor="b"/>
          <a:lstStyle>
            <a:lvl1pPr algn="ctr">
              <a:defRPr lang="en-US" b="0" i="0" smtClean="0"/>
            </a:lvl1pPr>
          </a:lstStyle>
          <a:p>
            <a:r>
              <a:rPr lang="en-US" dirty="0" smtClean="0"/>
              <a:t>Child and Adult Care Food Program Training </a:t>
            </a:r>
            <a:endParaRPr lang="en-US" dirty="0"/>
          </a:p>
        </p:txBody>
      </p:sp>
      <p:sp>
        <p:nvSpPr>
          <p:cNvPr id="3" name="Subtitle 2"/>
          <p:cNvSpPr>
            <a:spLocks noGrp="1"/>
          </p:cNvSpPr>
          <p:nvPr>
            <p:ph type="subTitle" idx="1" hasCustomPrompt="1"/>
          </p:nvPr>
        </p:nvSpPr>
        <p:spPr>
          <a:xfrm>
            <a:off x="1016000" y="3429000"/>
            <a:ext cx="10972800" cy="2492375"/>
          </a:xfrm>
          <a:prstGeom prst="rect">
            <a:avLst/>
          </a:prstGeom>
        </p:spPr>
        <p:txBody>
          <a:bodyPr vert="horz" anchor="t"/>
          <a:lstStyle>
            <a:lvl1pPr marL="0" indent="0" algn="ctr">
              <a:buNone/>
              <a:defRPr>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eaLnBrk="1" hangingPunct="1">
              <a:defRPr/>
            </a:pPr>
            <a:r>
              <a:rPr lang="en-US" b="1" dirty="0" smtClean="0">
                <a:solidFill>
                  <a:schemeClr val="accent2"/>
                </a:solidFill>
              </a:rPr>
              <a:t>303-692-2330</a:t>
            </a:r>
          </a:p>
          <a:p>
            <a:pPr eaLnBrk="1" hangingPunct="1">
              <a:defRPr/>
            </a:pPr>
            <a:r>
              <a:rPr lang="en-US" dirty="0" smtClean="0">
                <a:solidFill>
                  <a:schemeClr val="accent2"/>
                </a:solidFill>
                <a:hlinkClick r:id="rId2"/>
              </a:rPr>
              <a:t>https://www.colorado.gov/pacific/cdphe/cacfp</a:t>
            </a:r>
            <a:r>
              <a:rPr lang="en-US" dirty="0" smtClean="0">
                <a:solidFill>
                  <a:schemeClr val="accent2"/>
                </a:solidFill>
              </a:rPr>
              <a:t> </a:t>
            </a:r>
          </a:p>
          <a:p>
            <a:pPr eaLnBrk="1" hangingPunct="1">
              <a:defRPr/>
            </a:pPr>
            <a:r>
              <a:rPr lang="en-US" dirty="0" smtClean="0">
                <a:hlinkClick r:id="rId3"/>
              </a:rPr>
              <a:t>https://cdphe.cnpus.com/chears/splash.aspx</a:t>
            </a:r>
            <a:endParaRPr lang="en-US" dirty="0" smtClean="0"/>
          </a:p>
          <a:p>
            <a:pPr eaLnBrk="1" hangingPunct="1">
              <a:defRPr/>
            </a:pPr>
            <a:r>
              <a:rPr lang="en-US" b="1" dirty="0" smtClean="0">
                <a:solidFill>
                  <a:schemeClr val="accent2"/>
                </a:solidFill>
              </a:rPr>
              <a:t>Fill out evaluation sheet in folder</a:t>
            </a:r>
          </a:p>
          <a:p>
            <a:endParaRPr lang="en-US" dirty="0"/>
          </a:p>
        </p:txBody>
      </p:sp>
      <p:pic>
        <p:nvPicPr>
          <p:cNvPr id="5" name="Picture 8" descr="http://www.superiorymca.org/images_ymca/olderadultgroup.jpg"/>
          <p:cNvPicPr>
            <a:picLocks noChangeAspect="1" noChangeArrowheads="1"/>
          </p:cNvPicPr>
          <p:nvPr userDrawn="1"/>
        </p:nvPicPr>
        <p:blipFill>
          <a:blip r:embed="rId4" cstate="print"/>
          <a:srcRect/>
          <a:stretch>
            <a:fillRect/>
          </a:stretch>
        </p:blipFill>
        <p:spPr bwMode="auto">
          <a:xfrm>
            <a:off x="9169400" y="7162800"/>
            <a:ext cx="2265363" cy="16049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16000" y="2536825"/>
            <a:ext cx="10972800" cy="2090737"/>
          </a:xfrm>
          <a:prstGeom prst="rect">
            <a:avLst/>
          </a:prstGeom>
        </p:spPr>
        <p:txBody>
          <a:bodyPr anchor="b"/>
          <a:lstStyle>
            <a:lvl1pPr algn="ctr">
              <a:defRPr>
                <a:solidFill>
                  <a:srgbClr val="53585F"/>
                </a:solidFill>
              </a:defRPr>
            </a:lvl1pPr>
          </a:lstStyle>
          <a:p>
            <a:r>
              <a:rPr lang="en-US" dirty="0" smtClean="0"/>
              <a:t>Click to Edit </a:t>
            </a:r>
            <a:br>
              <a:rPr lang="en-US" dirty="0" smtClean="0"/>
            </a:br>
            <a:r>
              <a:rPr lang="en-US" dirty="0" smtClean="0"/>
              <a:t>Master Title Style</a:t>
            </a:r>
            <a:endParaRPr lang="en-US" dirty="0"/>
          </a:p>
        </p:txBody>
      </p:sp>
      <p:sp>
        <p:nvSpPr>
          <p:cNvPr id="7"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defRPr>
            </a:lvl1pPr>
          </a:lstStyle>
          <a:p>
            <a:pPr lvl="0"/>
            <a:r>
              <a:rPr lang="en-US" dirty="0" smtClean="0"/>
              <a:t>SECTION 1</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35000" y="1447800"/>
            <a:ext cx="10972800" cy="2286000"/>
          </a:xfrm>
          <a:prstGeom prst="rect">
            <a:avLst/>
          </a:prstGeom>
        </p:spPr>
        <p:txBody>
          <a:bodyPr anchor="b"/>
          <a:lstStyle>
            <a:lvl1pPr algn="l">
              <a:defRPr sz="6000" b="0">
                <a:solidFill>
                  <a:srgbClr val="53585F"/>
                </a:solidFill>
              </a:defRPr>
            </a:lvl1pPr>
          </a:lstStyle>
          <a:p>
            <a:r>
              <a:rPr lang="en-US" dirty="0" smtClean="0"/>
              <a:t>Click to Edit Master Title Style</a:t>
            </a:r>
            <a:endParaRPr lang="en-US" dirty="0"/>
          </a:p>
        </p:txBody>
      </p:sp>
      <p:sp>
        <p:nvSpPr>
          <p:cNvPr id="5"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 for small amount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750" y="458788"/>
            <a:ext cx="5522913" cy="7923212"/>
          </a:xfrm>
          <a:prstGeom prst="rect">
            <a:avLst/>
          </a:prstGeom>
        </p:spPr>
        <p:txBody>
          <a:bodyPr/>
          <a:lstStyle>
            <a:lvl1pPr algn="l">
              <a:defRPr sz="6000" b="0">
                <a:solidFill>
                  <a:srgbClr val="53585F"/>
                </a:solidFill>
              </a:defRPr>
            </a:lvl1pPr>
          </a:lstStyle>
          <a:p>
            <a:r>
              <a:rPr lang="en-US" dirty="0" smtClean="0"/>
              <a:t>Click to Edit Master Title Style</a:t>
            </a:r>
            <a:endParaRPr lang="en-US" dirty="0"/>
          </a:p>
        </p:txBody>
      </p:sp>
      <p:sp>
        <p:nvSpPr>
          <p:cNvPr id="3" name="Chart Placeholder 8"/>
          <p:cNvSpPr>
            <a:spLocks noGrp="1"/>
          </p:cNvSpPr>
          <p:nvPr>
            <p:ph type="chart" sz="quarter" idx="10"/>
          </p:nvPr>
        </p:nvSpPr>
        <p:spPr>
          <a:xfrm>
            <a:off x="6807200" y="457200"/>
            <a:ext cx="5486400" cy="7924800"/>
          </a:xfrm>
          <a:prstGeom prst="rect">
            <a:avLst/>
          </a:prstGeom>
        </p:spPr>
        <p:txBody>
          <a:bodyPr vert="horz"/>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6" y="325120"/>
            <a:ext cx="11595947" cy="1408853"/>
          </a:xfrm>
          <a:prstGeom prst="rect">
            <a:avLst/>
          </a:prstGeom>
        </p:spPr>
        <p:txBody>
          <a:bodyPr lIns="130046" tIns="65023" rIns="130046" bIns="65023"/>
          <a:lstStyle/>
          <a:p>
            <a:r>
              <a:rPr lang="en-US" smtClean="0"/>
              <a:t>Click to edit Master title style</a:t>
            </a:r>
            <a:endParaRPr lang="en-US"/>
          </a:p>
        </p:txBody>
      </p:sp>
      <p:sp>
        <p:nvSpPr>
          <p:cNvPr id="9" name="Content Placeholder 8"/>
          <p:cNvSpPr>
            <a:spLocks noGrp="1"/>
          </p:cNvSpPr>
          <p:nvPr>
            <p:ph sz="quarter" idx="1"/>
          </p:nvPr>
        </p:nvSpPr>
        <p:spPr>
          <a:xfrm>
            <a:off x="866987" y="2260718"/>
            <a:ext cx="5527040" cy="6502400"/>
          </a:xfrm>
          <a:prstGeom prst="rect">
            <a:avLst/>
          </a:prstGeom>
        </p:spPr>
        <p:txBody>
          <a:bodyPr lIns="130046" tIns="65023" rIns="130046" bIns="650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890526" y="2260718"/>
            <a:ext cx="5527040" cy="6502400"/>
          </a:xfrm>
          <a:prstGeom prst="rect">
            <a:avLst/>
          </a:prstGeom>
        </p:spPr>
        <p:txBody>
          <a:bodyPr lIns="130046" tIns="65023" rIns="130046" bIns="650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8669867" y="8886614"/>
            <a:ext cx="3793067" cy="519289"/>
          </a:xfrm>
          <a:prstGeom prst="rect">
            <a:avLst/>
          </a:prstGeom>
        </p:spPr>
        <p:txBody>
          <a:bodyPr lIns="130046" tIns="65023" rIns="130046" bIns="65023" rtlCol="0"/>
          <a:lstStyle>
            <a:lvl1pPr>
              <a:defRPr/>
            </a:lvl1pPr>
          </a:lstStyle>
          <a:p>
            <a:pPr>
              <a:defRPr/>
            </a:pPr>
            <a:fld id="{DD321022-2F2E-49CD-925C-C0D11C14B8A2}" type="datetime1">
              <a:rPr lang="en-US"/>
              <a:pPr>
                <a:defRPr/>
              </a:pPr>
              <a:t>1/24/2018</a:t>
            </a:fld>
            <a:endParaRPr lang="en-US"/>
          </a:p>
        </p:txBody>
      </p:sp>
      <p:sp>
        <p:nvSpPr>
          <p:cNvPr id="6" name="Slide Number Placeholder 9"/>
          <p:cNvSpPr>
            <a:spLocks noGrp="1"/>
          </p:cNvSpPr>
          <p:nvPr>
            <p:ph type="sldNum" sz="quarter" idx="11"/>
          </p:nvPr>
        </p:nvSpPr>
        <p:spPr>
          <a:xfrm>
            <a:off x="0" y="1808481"/>
            <a:ext cx="758613" cy="347698"/>
          </a:xfrm>
          <a:prstGeom prst="rect">
            <a:avLst/>
          </a:prstGeom>
        </p:spPr>
        <p:txBody>
          <a:bodyPr lIns="130046" tIns="65023" rIns="130046" bIns="65023" rtlCol="0"/>
          <a:lstStyle>
            <a:lvl1pPr>
              <a:defRPr/>
            </a:lvl1pPr>
          </a:lstStyle>
          <a:p>
            <a:pPr>
              <a:defRPr/>
            </a:pPr>
            <a:fld id="{55BF5061-1D25-4354-BCB8-7FF7F1CCD7A6}" type="slidenum">
              <a:rPr lang="en-US"/>
              <a:pPr>
                <a:defRPr/>
              </a:pPr>
              <a:t>‹#›</a:t>
            </a:fld>
            <a:endParaRPr lang="en-US"/>
          </a:p>
        </p:txBody>
      </p:sp>
      <p:sp>
        <p:nvSpPr>
          <p:cNvPr id="7" name="Footer Placeholder 11"/>
          <p:cNvSpPr>
            <a:spLocks noGrp="1"/>
          </p:cNvSpPr>
          <p:nvPr>
            <p:ph type="ftr" sz="quarter" idx="12"/>
          </p:nvPr>
        </p:nvSpPr>
        <p:spPr>
          <a:xfrm>
            <a:off x="866987" y="8886614"/>
            <a:ext cx="7710312" cy="519289"/>
          </a:xfrm>
          <a:prstGeom prst="rect">
            <a:avLst/>
          </a:prstGeom>
        </p:spPr>
        <p:txBody>
          <a:bodyPr lIns="130046" tIns="65023" rIns="130046" bIns="65023" rtlCol="0"/>
          <a:lstStyle>
            <a:lvl1pPr>
              <a:defRPr/>
            </a:lvl1pPr>
          </a:lstStyle>
          <a:p>
            <a:pPr>
              <a:defRPr/>
            </a:pPr>
            <a:r>
              <a:rPr lang="en-US"/>
              <a:t>Food Program Trainng Manual pp</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69867" y="8886614"/>
            <a:ext cx="3793067" cy="519289"/>
          </a:xfrm>
          <a:prstGeom prst="rect">
            <a:avLst/>
          </a:prstGeom>
        </p:spPr>
        <p:txBody>
          <a:bodyPr lIns="130046" tIns="65023" rIns="130046" bIns="65023"/>
          <a:lstStyle>
            <a:lvl1pPr>
              <a:defRPr/>
            </a:lvl1pPr>
          </a:lstStyle>
          <a:p>
            <a:pPr>
              <a:defRPr/>
            </a:pPr>
            <a:fld id="{F1410CA2-0FD5-48E8-950C-C77DA822845C}" type="datetime1">
              <a:rPr lang="en-US"/>
              <a:pPr>
                <a:defRPr/>
              </a:pPr>
              <a:t>1/24/2018</a:t>
            </a:fld>
            <a:endParaRPr lang="en-US"/>
          </a:p>
        </p:txBody>
      </p:sp>
      <p:sp>
        <p:nvSpPr>
          <p:cNvPr id="3" name="Footer Placeholder 2"/>
          <p:cNvSpPr>
            <a:spLocks noGrp="1"/>
          </p:cNvSpPr>
          <p:nvPr>
            <p:ph type="ftr" sz="quarter" idx="11"/>
          </p:nvPr>
        </p:nvSpPr>
        <p:spPr>
          <a:xfrm>
            <a:off x="866987" y="8886614"/>
            <a:ext cx="7710312" cy="519289"/>
          </a:xfrm>
          <a:prstGeom prst="rect">
            <a:avLst/>
          </a:prstGeom>
        </p:spPr>
        <p:txBody>
          <a:bodyPr lIns="130046" tIns="65023" rIns="130046" bIns="65023"/>
          <a:lstStyle>
            <a:lvl1pPr>
              <a:defRPr/>
            </a:lvl1pPr>
          </a:lstStyle>
          <a:p>
            <a:pPr>
              <a:defRPr/>
            </a:pPr>
            <a:r>
              <a:rPr lang="en-US"/>
              <a:t>Food Program Trainng Manual pp</a:t>
            </a:r>
          </a:p>
        </p:txBody>
      </p:sp>
      <p:sp>
        <p:nvSpPr>
          <p:cNvPr id="4" name="Slide Number Placeholder 3"/>
          <p:cNvSpPr>
            <a:spLocks noGrp="1"/>
          </p:cNvSpPr>
          <p:nvPr>
            <p:ph type="sldNum" sz="quarter" idx="12"/>
          </p:nvPr>
        </p:nvSpPr>
        <p:spPr>
          <a:xfrm>
            <a:off x="0" y="8886613"/>
            <a:ext cx="758613" cy="541867"/>
          </a:xfrm>
          <a:prstGeom prst="rect">
            <a:avLst/>
          </a:prstGeom>
        </p:spPr>
        <p:txBody>
          <a:bodyPr lIns="130046" tIns="65023" rIns="130046" bIns="65023"/>
          <a:lstStyle>
            <a:lvl1pPr>
              <a:defRPr>
                <a:solidFill>
                  <a:schemeClr val="tx2"/>
                </a:solidFill>
              </a:defRPr>
            </a:lvl1pPr>
          </a:lstStyle>
          <a:p>
            <a:pPr>
              <a:defRPr/>
            </a:pPr>
            <a:fld id="{B67EE8B1-2435-41FE-90DA-E8BFB819FEB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 for small amount of text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a:prstGeom prst="rect">
            <a:avLst/>
          </a:prstGeom>
        </p:spPr>
        <p:txBody>
          <a:bodyPr anchor="b"/>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951038" y="5791200"/>
            <a:ext cx="9102725" cy="2228850"/>
          </a:xfrm>
          <a:prstGeom prst="rect">
            <a:avLst/>
          </a:prstGeom>
        </p:spPr>
        <p:txBody>
          <a:bodyPr vert="horz" anchor="t"/>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885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16000" y="2536825"/>
            <a:ext cx="10972800" cy="2090737"/>
          </a:xfrm>
          <a:prstGeom prst="rect">
            <a:avLst/>
          </a:prstGeom>
        </p:spPr>
        <p:txBody>
          <a:bodyPr anchor="b"/>
          <a:lstStyle>
            <a:lvl1pPr algn="ctr">
              <a:defRPr>
                <a:solidFill>
                  <a:srgbClr val="53585F"/>
                </a:solidFill>
              </a:defRPr>
            </a:lvl1pPr>
          </a:lstStyle>
          <a:p>
            <a:r>
              <a:rPr lang="en-US" dirty="0" smtClean="0"/>
              <a:t>Click to Edit </a:t>
            </a:r>
            <a:br>
              <a:rPr lang="en-US" dirty="0" smtClean="0"/>
            </a:br>
            <a:r>
              <a:rPr lang="en-US" dirty="0" smtClean="0"/>
              <a:t>Master Title Style</a:t>
            </a:r>
            <a:endParaRPr lang="en-US" dirty="0"/>
          </a:p>
        </p:txBody>
      </p:sp>
      <p:sp>
        <p:nvSpPr>
          <p:cNvPr id="5"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defRPr>
            </a:lvl1pPr>
          </a:lstStyle>
          <a:p>
            <a:pPr lvl="0"/>
            <a:r>
              <a:rPr lang="en-US" dirty="0" smtClean="0"/>
              <a:t>SECTION 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 for small amount of text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13317" name="Picture 5" descr="CO_logo_horizontal_white.png"/>
          <p:cNvPicPr>
            <a:picLocks noChangeAspect="1"/>
          </p:cNvPicPr>
          <p:nvPr userDrawn="1"/>
        </p:nvPicPr>
        <p:blipFill>
          <a:blip r:embed="rId17"/>
          <a:srcRect/>
          <a:stretch>
            <a:fillRect/>
          </a:stretch>
        </p:blipFill>
        <p:spPr bwMode="auto">
          <a:xfrm>
            <a:off x="503238" y="8934450"/>
            <a:ext cx="2895600" cy="725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87" r:id="rId2"/>
    <p:sldLayoutId id="2147483696" r:id="rId3"/>
    <p:sldLayoutId id="2147483699" r:id="rId4"/>
    <p:sldLayoutId id="2147483683" r:id="rId5"/>
    <p:sldLayoutId id="2147483660" r:id="rId6"/>
    <p:sldLayoutId id="2147483663" r:id="rId7"/>
    <p:sldLayoutId id="2147483664" r:id="rId8"/>
    <p:sldLayoutId id="2147483695" r:id="rId9"/>
    <p:sldLayoutId id="2147483666" r:id="rId10"/>
    <p:sldLayoutId id="2147483694" r:id="rId11"/>
    <p:sldLayoutId id="2147483667" r:id="rId12"/>
    <p:sldLayoutId id="2147483673" r:id="rId13"/>
    <p:sldLayoutId id="2147483700" r:id="rId14"/>
    <p:sldLayoutId id="2147483702" r:id="rId15"/>
  </p:sldLayoutIdLst>
  <p:txStyles>
    <p:titleStyle>
      <a:lvl1pPr algn="l" defTabSz="584200" rtl="0" eaLnBrk="0" fontAlgn="base" hangingPunct="0">
        <a:spcBef>
          <a:spcPct val="0"/>
        </a:spcBef>
        <a:spcAft>
          <a:spcPct val="0"/>
        </a:spcAft>
        <a:defRPr sz="6600" b="1" i="1">
          <a:solidFill>
            <a:schemeClr val="bg2"/>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lorado.gov/pacific/cdphe/cacfp"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13004800" cy="4634653"/>
          </a:xfrm>
        </p:spPr>
        <p:txBody>
          <a:bodyPr lIns="130046" tIns="65023" rIns="130046" bIns="65023">
            <a:normAutofit fontScale="90000"/>
          </a:bodyPr>
          <a:lstStyle/>
          <a:p>
            <a:pPr algn="ctr" eaLnBrk="1" fontAlgn="auto" hangingPunct="1">
              <a:spcAft>
                <a:spcPts val="0"/>
              </a:spcAft>
              <a:defRPr/>
            </a:pPr>
            <a:r>
              <a:rPr lang="en-US" dirty="0" smtClean="0"/>
              <a:t>Colorado Department of Public Health and Environment </a:t>
            </a:r>
            <a:br>
              <a:rPr lang="en-US" dirty="0" smtClean="0"/>
            </a:br>
            <a:r>
              <a:rPr lang="en-US" dirty="0" smtClean="0"/>
              <a:t>Child and Adult Care Food Program (CACFP)</a:t>
            </a:r>
            <a:br>
              <a:rPr lang="en-US" dirty="0" smtClean="0"/>
            </a:br>
            <a:endParaRPr lang="en-US" dirty="0"/>
          </a:p>
        </p:txBody>
      </p:sp>
      <p:pic>
        <p:nvPicPr>
          <p:cNvPr id="12292" name="Picture 8" descr="http://www.superiorymca.org/images_ymca/olderadultgroup.jpg"/>
          <p:cNvPicPr>
            <a:picLocks noChangeAspect="1" noChangeArrowheads="1"/>
          </p:cNvPicPr>
          <p:nvPr/>
        </p:nvPicPr>
        <p:blipFill>
          <a:blip r:embed="rId4"/>
          <a:srcRect/>
          <a:stretch>
            <a:fillRect/>
          </a:stretch>
        </p:blipFill>
        <p:spPr bwMode="auto">
          <a:xfrm>
            <a:off x="6935894" y="6285654"/>
            <a:ext cx="3221850" cy="2282614"/>
          </a:xfrm>
          <a:prstGeom prst="rect">
            <a:avLst/>
          </a:prstGeom>
          <a:noFill/>
          <a:ln w="9525">
            <a:noFill/>
            <a:miter lim="800000"/>
            <a:headEnd/>
            <a:tailEnd/>
          </a:ln>
        </p:spPr>
      </p:pic>
      <p:pic>
        <p:nvPicPr>
          <p:cNvPr id="12293" name="Picture 6" descr="smiling-kids.jpg"/>
          <p:cNvPicPr>
            <a:picLocks noChangeAspect="1"/>
          </p:cNvPicPr>
          <p:nvPr/>
        </p:nvPicPr>
        <p:blipFill>
          <a:blip r:embed="rId5"/>
          <a:srcRect/>
          <a:stretch>
            <a:fillRect/>
          </a:stretch>
        </p:blipFill>
        <p:spPr bwMode="auto">
          <a:xfrm>
            <a:off x="9911645" y="6502401"/>
            <a:ext cx="3093156" cy="2063609"/>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At-Risk Afterschool</a:t>
            </a:r>
            <a:br>
              <a:rPr lang="en-US" sz="5400" dirty="0" smtClean="0"/>
            </a:br>
            <a:r>
              <a:rPr lang="en-US" sz="5400" dirty="0" smtClean="0"/>
              <a:t>Program Requirements</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t> Contact Colorado Department of Human Service to determine licensing status</a:t>
            </a:r>
          </a:p>
          <a:p>
            <a:pPr>
              <a:buFont typeface="Wingdings" pitchFamily="2" charset="2"/>
              <a:buChar char="q"/>
            </a:pPr>
            <a:r>
              <a:rPr lang="en-US" dirty="0" smtClean="0">
                <a:solidFill>
                  <a:schemeClr val="bg2"/>
                </a:solidFill>
              </a:rPr>
              <a:t> Colorado requirement: if licensed exempt, programs must meet local health and safety standards in Colorado</a:t>
            </a:r>
          </a:p>
          <a:p>
            <a:pPr lvl="4">
              <a:buFont typeface="Wingdings" pitchFamily="2" charset="2"/>
              <a:buChar char="q"/>
            </a:pPr>
            <a:r>
              <a:rPr lang="en-US" dirty="0" smtClean="0">
                <a:solidFill>
                  <a:schemeClr val="bg2"/>
                </a:solidFill>
              </a:rPr>
              <a:t>CDPHE CACFP and Environmental Health has established a partnership overcome barriers related to health inspections.  </a:t>
            </a:r>
          </a:p>
          <a:p>
            <a:endParaRPr lang="en-US" dirty="0" smtClean="0">
              <a:solidFill>
                <a:schemeClr val="bg2"/>
              </a:solidFill>
            </a:endParaRPr>
          </a:p>
          <a:p>
            <a:pPr>
              <a:buFont typeface="Arial" charset="0"/>
              <a:buChar char="•"/>
            </a:pPr>
            <a:endParaRPr lang="en-US" dirty="0" smtClean="0">
              <a:solidFill>
                <a:schemeClr val="bg2"/>
              </a:solidFill>
            </a:endParaRPr>
          </a:p>
          <a:p>
            <a:endParaRPr lang="en-US"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Participant Eligibility</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t> Children who participate in an approved afterschool program and who are age 18 or under at the start of the school year </a:t>
            </a:r>
          </a:p>
          <a:p>
            <a:pPr>
              <a:buFont typeface="Wingdings" pitchFamily="2" charset="2"/>
              <a:buChar char="q"/>
            </a:pPr>
            <a:r>
              <a:rPr lang="en-US" dirty="0" smtClean="0"/>
              <a:t> Federal law has no minimum age for at-risk program participants.  For example, Head Starts are an eligible afterschool program are eligible for reimbursement</a:t>
            </a:r>
          </a:p>
          <a:p>
            <a:pPr>
              <a:buFont typeface="Wingdings" pitchFamily="2" charset="2"/>
              <a:buChar char="q"/>
            </a:pPr>
            <a:r>
              <a:rPr lang="en-US" dirty="0" smtClean="0"/>
              <a:t> No requirement that each facility must serve the full age range of eligible children</a:t>
            </a:r>
          </a:p>
          <a:p>
            <a:pPr>
              <a:buFont typeface="Arial"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3734" y="3359573"/>
            <a:ext cx="11487573" cy="4226560"/>
          </a:xfrm>
        </p:spPr>
        <p:txBody>
          <a:bodyPr lIns="130046" tIns="65023" rIns="130046" bIns="65023">
            <a:normAutofit/>
          </a:bodyPr>
          <a:lstStyle/>
          <a:p>
            <a:pPr algn="ctr" eaLnBrk="1" fontAlgn="auto" hangingPunct="1">
              <a:spcAft>
                <a:spcPts val="0"/>
              </a:spcAft>
              <a:defRPr/>
            </a:pPr>
            <a:r>
              <a:rPr lang="en-US" dirty="0" smtClean="0"/>
              <a:t>Meal Pattern Requirements, Components, and Creditable Foods</a:t>
            </a:r>
            <a:endParaRPr lang="en-US" dirty="0"/>
          </a:p>
        </p:txBody>
      </p:sp>
      <p:pic>
        <p:nvPicPr>
          <p:cNvPr id="97283" name="Picture 8" descr="http://1.bp.blogspot.com/-xcZ21y06vXM/T7NCyByjnjI/AAAAAAABwBE/FBNM9kyHoIY/s1600/Fork_knife_and_plate.jpg"/>
          <p:cNvPicPr>
            <a:picLocks noChangeAspect="1" noChangeArrowheads="1"/>
          </p:cNvPicPr>
          <p:nvPr/>
        </p:nvPicPr>
        <p:blipFill>
          <a:blip r:embed="rId4"/>
          <a:srcRect/>
          <a:stretch>
            <a:fillRect/>
          </a:stretch>
        </p:blipFill>
        <p:spPr bwMode="auto">
          <a:xfrm>
            <a:off x="3684694" y="325120"/>
            <a:ext cx="5865707" cy="390369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p:nvPr>
        </p:nvSpPr>
        <p:spPr/>
        <p:txBody>
          <a:bodyPr/>
          <a:lstStyle/>
          <a:p>
            <a:pPr algn="ctr" eaLnBrk="1" hangingPunct="1"/>
            <a:r>
              <a:rPr lang="en-US" smtClean="0"/>
              <a:t>Meal Pattern</a:t>
            </a:r>
          </a:p>
        </p:txBody>
      </p:sp>
      <p:sp>
        <p:nvSpPr>
          <p:cNvPr id="6" name="Content Placeholder 5"/>
          <p:cNvSpPr>
            <a:spLocks noGrp="1"/>
          </p:cNvSpPr>
          <p:nvPr>
            <p:ph sz="quarter" idx="1"/>
          </p:nvPr>
        </p:nvSpPr>
        <p:spPr>
          <a:xfrm>
            <a:off x="866987" y="2260036"/>
            <a:ext cx="5527040" cy="6502400"/>
          </a:xfrm>
        </p:spPr>
        <p:txBody>
          <a:bodyPr>
            <a:normAutofit/>
          </a:bodyPr>
          <a:lstStyle/>
          <a:p>
            <a:pPr marL="455161" indent="-455161" eaLnBrk="1" fontAlgn="auto" hangingPunct="1">
              <a:spcAft>
                <a:spcPts val="0"/>
              </a:spcAft>
              <a:buFont typeface="Wingdings"/>
              <a:buChar char=""/>
              <a:defRPr/>
            </a:pPr>
            <a:r>
              <a:rPr lang="en-US" dirty="0" smtClean="0"/>
              <a:t>Meet USDA guidelines based on age</a:t>
            </a:r>
          </a:p>
          <a:p>
            <a:pPr marL="455161" indent="-455161" eaLnBrk="1" fontAlgn="auto" hangingPunct="1">
              <a:spcAft>
                <a:spcPts val="0"/>
              </a:spcAft>
              <a:buFont typeface="Wingdings"/>
              <a:buChar char=""/>
              <a:defRPr/>
            </a:pPr>
            <a:endParaRPr lang="en-US" dirty="0" smtClean="0"/>
          </a:p>
          <a:p>
            <a:pPr marL="455161" indent="-455161" eaLnBrk="1" fontAlgn="auto" hangingPunct="1">
              <a:spcAft>
                <a:spcPts val="0"/>
              </a:spcAft>
              <a:buFont typeface="Wingdings"/>
              <a:buChar char=""/>
              <a:defRPr/>
            </a:pPr>
            <a:r>
              <a:rPr lang="en-US" dirty="0" smtClean="0"/>
              <a:t>Include minimum portions &amp; components </a:t>
            </a:r>
          </a:p>
          <a:p>
            <a:pPr marL="455161" indent="-455161" eaLnBrk="1" fontAlgn="auto" hangingPunct="1">
              <a:spcAft>
                <a:spcPts val="0"/>
              </a:spcAft>
              <a:buFont typeface="Wingdings"/>
              <a:buChar char=""/>
              <a:defRPr/>
            </a:pPr>
            <a:endParaRPr lang="en-US" dirty="0" smtClean="0"/>
          </a:p>
        </p:txBody>
      </p:sp>
      <p:pic>
        <p:nvPicPr>
          <p:cNvPr id="25605" name="Content Placeholder 7" descr="original myplate_green.jpg"/>
          <p:cNvPicPr>
            <a:picLocks noGrp="1" noChangeAspect="1"/>
          </p:cNvPicPr>
          <p:nvPr>
            <p:ph sz="quarter" idx="2"/>
          </p:nvPr>
        </p:nvPicPr>
        <p:blipFill>
          <a:blip r:embed="rId4" cstate="print"/>
          <a:srcRect l="5035" t="5538" r="4336" b="5846"/>
          <a:stretch>
            <a:fillRect/>
          </a:stretch>
        </p:blipFill>
        <p:spPr>
          <a:xfrm>
            <a:off x="6502400" y="2817710"/>
            <a:ext cx="5486399" cy="4876799"/>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7" descr="http://www.eatindianfood.com/images/Eating-healthy-diet-foods-which-avoid-diseases.jpg"/>
          <p:cNvPicPr>
            <a:picLocks noChangeAspect="1" noChangeArrowheads="1"/>
          </p:cNvPicPr>
          <p:nvPr/>
        </p:nvPicPr>
        <p:blipFill>
          <a:blip r:embed="rId4"/>
          <a:srcRect l="2217" t="2"/>
          <a:stretch>
            <a:fillRect/>
          </a:stretch>
        </p:blipFill>
        <p:spPr bwMode="auto">
          <a:xfrm>
            <a:off x="8100907" y="5486400"/>
            <a:ext cx="4903893" cy="3327964"/>
          </a:xfrm>
          <a:prstGeom prst="rect">
            <a:avLst/>
          </a:prstGeom>
          <a:noFill/>
          <a:ln w="9525">
            <a:noFill/>
            <a:miter lim="800000"/>
            <a:headEnd/>
            <a:tailEnd/>
          </a:ln>
        </p:spPr>
      </p:pic>
      <p:sp>
        <p:nvSpPr>
          <p:cNvPr id="99331" name="Title 1"/>
          <p:cNvSpPr>
            <a:spLocks noGrp="1"/>
          </p:cNvSpPr>
          <p:nvPr>
            <p:ph type="title"/>
          </p:nvPr>
        </p:nvSpPr>
        <p:spPr>
          <a:xfrm>
            <a:off x="871502" y="325120"/>
            <a:ext cx="11595947" cy="1408853"/>
          </a:xfrm>
        </p:spPr>
        <p:txBody>
          <a:bodyPr lIns="130046" tIns="65023" rIns="130046" bIns="65023"/>
          <a:lstStyle/>
          <a:p>
            <a:pPr algn="ctr" eaLnBrk="1" hangingPunct="1"/>
            <a:r>
              <a:rPr lang="en-US" smtClean="0"/>
              <a:t>Meal Pattern Components</a:t>
            </a:r>
          </a:p>
        </p:txBody>
      </p:sp>
      <p:sp>
        <p:nvSpPr>
          <p:cNvPr id="6" name="TextBox 5"/>
          <p:cNvSpPr txBox="1"/>
          <p:nvPr/>
        </p:nvSpPr>
        <p:spPr>
          <a:xfrm>
            <a:off x="558800" y="1981200"/>
            <a:ext cx="11582400" cy="4939814"/>
          </a:xfrm>
          <a:prstGeom prst="rect">
            <a:avLst/>
          </a:prstGeom>
          <a:noFill/>
        </p:spPr>
        <p:txBody>
          <a:bodyPr wrap="square" rtlCol="0">
            <a:spAutoFit/>
          </a:bodyPr>
          <a:lstStyle/>
          <a:p>
            <a:pPr eaLnBrk="1" hangingPunct="1">
              <a:buFont typeface="Wingdings" pitchFamily="2" charset="2"/>
              <a:buChar char="q"/>
            </a:pPr>
            <a:r>
              <a:rPr lang="en-US" sz="4600" dirty="0" smtClean="0">
                <a:solidFill>
                  <a:schemeClr val="bg2"/>
                </a:solidFill>
              </a:rPr>
              <a:t>CACFP meal patterns are food based </a:t>
            </a:r>
          </a:p>
          <a:p>
            <a:pPr eaLnBrk="1" hangingPunct="1">
              <a:buFont typeface="Wingdings" pitchFamily="2" charset="2"/>
              <a:buChar char="q"/>
            </a:pPr>
            <a:r>
              <a:rPr lang="en-US" sz="4600" dirty="0" smtClean="0">
                <a:solidFill>
                  <a:schemeClr val="bg2"/>
                </a:solidFill>
              </a:rPr>
              <a:t>Components  </a:t>
            </a:r>
          </a:p>
          <a:p>
            <a:pPr lvl="1" eaLnBrk="1" hangingPunct="1">
              <a:buFont typeface="Wingdings" pitchFamily="2" charset="2"/>
              <a:buChar char="§"/>
            </a:pPr>
            <a:r>
              <a:rPr lang="en-US" sz="4100" dirty="0" smtClean="0">
                <a:solidFill>
                  <a:schemeClr val="bg2"/>
                </a:solidFill>
              </a:rPr>
              <a:t>Fluid Milk</a:t>
            </a:r>
          </a:p>
          <a:p>
            <a:pPr lvl="1" eaLnBrk="1" hangingPunct="1">
              <a:buFont typeface="Wingdings" pitchFamily="2" charset="2"/>
              <a:buChar char="§"/>
            </a:pPr>
            <a:r>
              <a:rPr lang="en-US" sz="4100" dirty="0" smtClean="0">
                <a:solidFill>
                  <a:schemeClr val="bg2"/>
                </a:solidFill>
              </a:rPr>
              <a:t>Meat/Meat Alternate</a:t>
            </a:r>
          </a:p>
          <a:p>
            <a:pPr lvl="1" eaLnBrk="1" hangingPunct="1">
              <a:buFont typeface="Wingdings" pitchFamily="2" charset="2"/>
              <a:buChar char="§"/>
            </a:pPr>
            <a:r>
              <a:rPr lang="en-US" sz="4100" dirty="0" smtClean="0">
                <a:solidFill>
                  <a:schemeClr val="bg2"/>
                </a:solidFill>
              </a:rPr>
              <a:t>Grain/Bread/Bread Alternate</a:t>
            </a:r>
          </a:p>
          <a:p>
            <a:pPr lvl="1" eaLnBrk="1" hangingPunct="1">
              <a:buFont typeface="Wingdings" pitchFamily="2" charset="2"/>
              <a:buChar char="§"/>
            </a:pPr>
            <a:r>
              <a:rPr lang="en-US" sz="4100" dirty="0" smtClean="0">
                <a:solidFill>
                  <a:schemeClr val="bg2"/>
                </a:solidFill>
              </a:rPr>
              <a:t>Vegetables</a:t>
            </a:r>
          </a:p>
          <a:p>
            <a:pPr lvl="1" eaLnBrk="1" hangingPunct="1">
              <a:buFont typeface="Wingdings" pitchFamily="2" charset="2"/>
              <a:buChar char="§"/>
            </a:pPr>
            <a:r>
              <a:rPr lang="en-US" sz="4100" dirty="0" smtClean="0">
                <a:solidFill>
                  <a:schemeClr val="bg2"/>
                </a:solidFill>
              </a:rPr>
              <a:t>Fruits</a:t>
            </a:r>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787401" y="76202"/>
            <a:ext cx="11595947" cy="990598"/>
          </a:xfrm>
        </p:spPr>
        <p:txBody>
          <a:bodyPr lIns="130046" tIns="65023" rIns="130046" bIns="65023"/>
          <a:lstStyle/>
          <a:p>
            <a:pPr algn="ctr" eaLnBrk="1" hangingPunct="1"/>
            <a:r>
              <a:rPr lang="en-US" sz="6600" dirty="0" smtClean="0"/>
              <a:t>Lunch/Supper Meal Pattern</a:t>
            </a:r>
          </a:p>
        </p:txBody>
      </p:sp>
      <p:graphicFrame>
        <p:nvGraphicFramePr>
          <p:cNvPr id="4" name="Content Placeholder 3"/>
          <p:cNvGraphicFramePr>
            <a:graphicFrameLocks noGrp="1"/>
          </p:cNvGraphicFramePr>
          <p:nvPr>
            <p:ph sz="quarter" idx="1"/>
            <p:extLst/>
          </p:nvPr>
        </p:nvGraphicFramePr>
        <p:xfrm>
          <a:off x="497985" y="1200650"/>
          <a:ext cx="12176615" cy="7286167"/>
        </p:xfrm>
        <a:graphic>
          <a:graphicData uri="http://schemas.openxmlformats.org/drawingml/2006/table">
            <a:tbl>
              <a:tblPr firstRow="1" bandRow="1">
                <a:tableStyleId>{5C22544A-7EE6-4342-B048-85BDC9FD1C3A}</a:tableStyleId>
              </a:tblPr>
              <a:tblGrid>
                <a:gridCol w="4053746">
                  <a:extLst>
                    <a:ext uri="{9D8B030D-6E8A-4147-A177-3AD203B41FA5}">
                      <a16:colId xmlns="" xmlns:a16="http://schemas.microsoft.com/office/drawing/2014/main" val="20000"/>
                    </a:ext>
                  </a:extLst>
                </a:gridCol>
                <a:gridCol w="2493563">
                  <a:extLst>
                    <a:ext uri="{9D8B030D-6E8A-4147-A177-3AD203B41FA5}">
                      <a16:colId xmlns="" xmlns:a16="http://schemas.microsoft.com/office/drawing/2014/main" val="20001"/>
                    </a:ext>
                  </a:extLst>
                </a:gridCol>
                <a:gridCol w="2308411">
                  <a:extLst>
                    <a:ext uri="{9D8B030D-6E8A-4147-A177-3AD203B41FA5}">
                      <a16:colId xmlns="" xmlns:a16="http://schemas.microsoft.com/office/drawing/2014/main" val="20002"/>
                    </a:ext>
                  </a:extLst>
                </a:gridCol>
                <a:gridCol w="3320895">
                  <a:extLst>
                    <a:ext uri="{9D8B030D-6E8A-4147-A177-3AD203B41FA5}">
                      <a16:colId xmlns="" xmlns:a16="http://schemas.microsoft.com/office/drawing/2014/main" val="20003"/>
                    </a:ext>
                  </a:extLst>
                </a:gridCol>
              </a:tblGrid>
              <a:tr h="604582">
                <a:tc>
                  <a:txBody>
                    <a:bodyPr/>
                    <a:lstStyle/>
                    <a:p>
                      <a:pPr algn="ctr"/>
                      <a:r>
                        <a:rPr lang="en-US" sz="2600" dirty="0" smtClean="0"/>
                        <a:t>Components </a:t>
                      </a:r>
                      <a:endParaRPr lang="en-US" sz="2600" dirty="0"/>
                    </a:p>
                  </a:txBody>
                  <a:tcPr marL="130048" marR="130048" marT="65024" marB="65024"/>
                </a:tc>
                <a:tc>
                  <a:txBody>
                    <a:bodyPr/>
                    <a:lstStyle/>
                    <a:p>
                      <a:pPr algn="ctr"/>
                      <a:r>
                        <a:rPr lang="en-US" sz="2600" dirty="0" smtClean="0"/>
                        <a:t>Ages 1-2</a:t>
                      </a:r>
                      <a:endParaRPr lang="en-US" sz="2600" dirty="0"/>
                    </a:p>
                  </a:txBody>
                  <a:tcPr marL="130048" marR="130048" marT="65024" marB="65024"/>
                </a:tc>
                <a:tc>
                  <a:txBody>
                    <a:bodyPr/>
                    <a:lstStyle/>
                    <a:p>
                      <a:pPr algn="ctr"/>
                      <a:r>
                        <a:rPr lang="en-US" sz="2600" dirty="0" smtClean="0"/>
                        <a:t>Ages 3-5</a:t>
                      </a:r>
                      <a:endParaRPr lang="en-US" sz="2600" dirty="0"/>
                    </a:p>
                  </a:txBody>
                  <a:tcPr marL="130048" marR="130048" marT="65024" marB="65024"/>
                </a:tc>
                <a:tc>
                  <a:txBody>
                    <a:bodyPr/>
                    <a:lstStyle/>
                    <a:p>
                      <a:pPr algn="ctr"/>
                      <a:r>
                        <a:rPr lang="en-US" sz="2600" dirty="0" smtClean="0"/>
                        <a:t>Ages</a:t>
                      </a:r>
                      <a:r>
                        <a:rPr lang="en-US" sz="2600" baseline="0" dirty="0" smtClean="0"/>
                        <a:t> 6-12</a:t>
                      </a:r>
                      <a:endParaRPr lang="en-US" sz="2600" dirty="0"/>
                    </a:p>
                  </a:txBody>
                  <a:tcPr marL="130048" marR="130048" marT="65024" marB="65024"/>
                </a:tc>
                <a:extLst>
                  <a:ext uri="{0D108BD9-81ED-4DB2-BD59-A6C34878D82A}">
                    <a16:rowId xmlns="" xmlns:a16="http://schemas.microsoft.com/office/drawing/2014/main" val="10000"/>
                  </a:ext>
                </a:extLst>
              </a:tr>
              <a:tr h="497671">
                <a:tc>
                  <a:txBody>
                    <a:bodyPr/>
                    <a:lstStyle/>
                    <a:p>
                      <a:r>
                        <a:rPr lang="en-US" sz="2600" b="1" dirty="0" smtClean="0">
                          <a:solidFill>
                            <a:schemeClr val="bg2"/>
                          </a:solidFill>
                        </a:rPr>
                        <a:t>Milk</a:t>
                      </a:r>
                    </a:p>
                  </a:txBody>
                  <a:tcPr marL="130048" marR="130048" marT="65024" marB="65024"/>
                </a:tc>
                <a:tc>
                  <a:txBody>
                    <a:bodyPr/>
                    <a:lstStyle/>
                    <a:p>
                      <a:pPr algn="ctr"/>
                      <a:r>
                        <a:rPr lang="en-US" sz="2600" dirty="0" smtClean="0">
                          <a:solidFill>
                            <a:schemeClr val="bg2"/>
                          </a:solidFill>
                        </a:rPr>
                        <a:t>½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¾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1</a:t>
                      </a:r>
                      <a:r>
                        <a:rPr lang="en-US" sz="2600" baseline="0" dirty="0" smtClean="0">
                          <a:solidFill>
                            <a:schemeClr val="bg2"/>
                          </a:solidFill>
                        </a:rPr>
                        <a:t>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1"/>
                  </a:ext>
                </a:extLst>
              </a:tr>
              <a:tr h="604582">
                <a:tc>
                  <a:txBody>
                    <a:bodyPr/>
                    <a:lstStyle/>
                    <a:p>
                      <a:r>
                        <a:rPr lang="en-US" sz="2600" b="1" baseline="0" dirty="0" smtClean="0">
                          <a:solidFill>
                            <a:schemeClr val="bg2"/>
                          </a:solidFill>
                        </a:rPr>
                        <a:t>Fruits </a:t>
                      </a:r>
                    </a:p>
                  </a:txBody>
                  <a:tcPr marL="130048" marR="130048" marT="65024" marB="65024"/>
                </a:tc>
                <a:tc>
                  <a:txBody>
                    <a:bodyPr/>
                    <a:lstStyle/>
                    <a:p>
                      <a:pPr algn="ctr"/>
                      <a:r>
                        <a:rPr lang="en-US" sz="2600" dirty="0" smtClean="0">
                          <a:solidFill>
                            <a:schemeClr val="bg2"/>
                          </a:solidFill>
                        </a:rPr>
                        <a:t> 1/8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 ¼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¼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2"/>
                  </a:ext>
                </a:extLst>
              </a:tr>
              <a:tr h="616517">
                <a:tc>
                  <a:txBody>
                    <a:bodyPr/>
                    <a:lstStyle/>
                    <a:p>
                      <a:r>
                        <a:rPr lang="en-US" sz="2600" b="1" dirty="0" smtClean="0">
                          <a:solidFill>
                            <a:schemeClr val="bg2"/>
                          </a:solidFill>
                        </a:rPr>
                        <a:t>Vegetable</a:t>
                      </a:r>
                    </a:p>
                  </a:txBody>
                  <a:tcPr marL="130048" marR="130048" marT="65024" marB="65024"/>
                </a:tc>
                <a:tc>
                  <a:txBody>
                    <a:bodyPr/>
                    <a:lstStyle/>
                    <a:p>
                      <a:pPr algn="ctr"/>
                      <a:r>
                        <a:rPr lang="en-US" sz="2600" dirty="0" smtClean="0">
                          <a:solidFill>
                            <a:schemeClr val="bg2"/>
                          </a:solidFill>
                        </a:rPr>
                        <a:t>1/8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¼</a:t>
                      </a:r>
                      <a:r>
                        <a:rPr lang="en-US" sz="2600" baseline="0" dirty="0" smtClean="0">
                          <a:solidFill>
                            <a:schemeClr val="bg2"/>
                          </a:solidFill>
                        </a:rPr>
                        <a:t>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½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3"/>
                  </a:ext>
                </a:extLst>
              </a:tr>
              <a:tr h="1729358">
                <a:tc>
                  <a:txBody>
                    <a:bodyPr/>
                    <a:lstStyle/>
                    <a:p>
                      <a:r>
                        <a:rPr lang="en-US" sz="2600" b="1" dirty="0" smtClean="0">
                          <a:solidFill>
                            <a:schemeClr val="bg2"/>
                          </a:solidFill>
                        </a:rPr>
                        <a:t>Grains</a:t>
                      </a:r>
                    </a:p>
                    <a:p>
                      <a:pPr lvl="0">
                        <a:buFont typeface="Arial" pitchFamily="34" charset="0"/>
                        <a:buChar char="•"/>
                      </a:pPr>
                      <a:r>
                        <a:rPr lang="en-US" sz="2600" b="1" dirty="0" smtClean="0">
                          <a:solidFill>
                            <a:schemeClr val="bg2"/>
                          </a:solidFill>
                        </a:rPr>
                        <a:t> </a:t>
                      </a:r>
                      <a:r>
                        <a:rPr lang="en-US" sz="2600" b="0" dirty="0" smtClean="0">
                          <a:solidFill>
                            <a:schemeClr val="bg2"/>
                          </a:solidFill>
                        </a:rPr>
                        <a:t>Bread</a:t>
                      </a:r>
                    </a:p>
                    <a:p>
                      <a:pPr lvl="0">
                        <a:buFont typeface="Arial" pitchFamily="34" charset="0"/>
                        <a:buChar char="•"/>
                      </a:pPr>
                      <a:r>
                        <a:rPr lang="en-US" sz="2600" b="0" dirty="0" smtClean="0">
                          <a:solidFill>
                            <a:schemeClr val="bg2"/>
                          </a:solidFill>
                        </a:rPr>
                        <a:t> Cornbread,</a:t>
                      </a:r>
                      <a:r>
                        <a:rPr lang="en-US" sz="2600" b="0" baseline="0" dirty="0" smtClean="0">
                          <a:solidFill>
                            <a:schemeClr val="bg2"/>
                          </a:solidFill>
                        </a:rPr>
                        <a:t> Biscuit, Roll</a:t>
                      </a:r>
                    </a:p>
                    <a:p>
                      <a:pPr lvl="0">
                        <a:buFont typeface="Arial" pitchFamily="34" charset="0"/>
                        <a:buChar char="•"/>
                      </a:pPr>
                      <a:r>
                        <a:rPr lang="en-US" sz="2600" b="0" baseline="0" dirty="0" smtClean="0">
                          <a:solidFill>
                            <a:schemeClr val="bg2"/>
                          </a:solidFill>
                        </a:rPr>
                        <a:t> Pasta, Rice, Grains</a:t>
                      </a:r>
                      <a:endParaRPr lang="en-US" sz="2600" b="0" dirty="0" smtClean="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½ slice</a:t>
                      </a:r>
                    </a:p>
                    <a:p>
                      <a:pPr algn="ctr"/>
                      <a:r>
                        <a:rPr lang="en-US" sz="2600" dirty="0" smtClean="0">
                          <a:solidFill>
                            <a:schemeClr val="bg2"/>
                          </a:solidFill>
                        </a:rPr>
                        <a:t>½ serving</a:t>
                      </a:r>
                    </a:p>
                    <a:p>
                      <a:pPr algn="ctr"/>
                      <a:r>
                        <a:rPr lang="en-US" sz="2600" dirty="0" smtClean="0">
                          <a:solidFill>
                            <a:schemeClr val="bg2"/>
                          </a:solidFill>
                        </a:rPr>
                        <a:t>¼ cup</a:t>
                      </a: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½ slice</a:t>
                      </a:r>
                    </a:p>
                    <a:p>
                      <a:pPr algn="ctr"/>
                      <a:r>
                        <a:rPr lang="en-US" sz="2600" dirty="0" smtClean="0">
                          <a:solidFill>
                            <a:schemeClr val="bg2"/>
                          </a:solidFill>
                        </a:rPr>
                        <a:t>½ serving</a:t>
                      </a:r>
                    </a:p>
                    <a:p>
                      <a:pPr algn="ctr"/>
                      <a:r>
                        <a:rPr lang="en-US" sz="2600" dirty="0" smtClean="0">
                          <a:solidFill>
                            <a:schemeClr val="bg2"/>
                          </a:solidFill>
                        </a:rPr>
                        <a:t>¼ cup</a:t>
                      </a: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1</a:t>
                      </a:r>
                      <a:r>
                        <a:rPr lang="en-US" sz="2600" baseline="0" dirty="0" smtClean="0">
                          <a:solidFill>
                            <a:schemeClr val="bg2"/>
                          </a:solidFill>
                        </a:rPr>
                        <a:t> slice</a:t>
                      </a:r>
                    </a:p>
                    <a:p>
                      <a:pPr algn="ctr"/>
                      <a:r>
                        <a:rPr lang="en-US" sz="2600" baseline="0" dirty="0" smtClean="0">
                          <a:solidFill>
                            <a:schemeClr val="bg2"/>
                          </a:solidFill>
                        </a:rPr>
                        <a:t>1 serving</a:t>
                      </a:r>
                    </a:p>
                    <a:p>
                      <a:pPr algn="ctr"/>
                      <a:r>
                        <a:rPr lang="en-US" sz="2600" baseline="0" dirty="0" smtClean="0">
                          <a:solidFill>
                            <a:schemeClr val="bg2"/>
                          </a:solidFill>
                        </a:rPr>
                        <a:t>½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4"/>
                  </a:ext>
                </a:extLst>
              </a:tr>
              <a:tr h="3204840">
                <a:tc>
                  <a:txBody>
                    <a:bodyPr/>
                    <a:lstStyle/>
                    <a:p>
                      <a:r>
                        <a:rPr lang="en-US" sz="2600" b="1" dirty="0" smtClean="0">
                          <a:solidFill>
                            <a:schemeClr val="bg2"/>
                          </a:solidFill>
                        </a:rPr>
                        <a:t>Meat/Meat Alternate</a:t>
                      </a:r>
                    </a:p>
                    <a:p>
                      <a:pPr>
                        <a:buFont typeface="Arial" pitchFamily="34" charset="0"/>
                        <a:buChar char="•"/>
                      </a:pPr>
                      <a:r>
                        <a:rPr lang="en-US" sz="2600" b="1" dirty="0" smtClean="0">
                          <a:solidFill>
                            <a:schemeClr val="bg2"/>
                          </a:solidFill>
                        </a:rPr>
                        <a:t> </a:t>
                      </a:r>
                      <a:r>
                        <a:rPr lang="en-US" sz="2600" b="0" dirty="0" smtClean="0">
                          <a:solidFill>
                            <a:schemeClr val="bg2"/>
                          </a:solidFill>
                        </a:rPr>
                        <a:t>Meat,</a:t>
                      </a:r>
                      <a:r>
                        <a:rPr lang="en-US" sz="2600" b="0" baseline="0" dirty="0" smtClean="0">
                          <a:solidFill>
                            <a:schemeClr val="bg2"/>
                          </a:solidFill>
                        </a:rPr>
                        <a:t> Poultry, Fish</a:t>
                      </a:r>
                    </a:p>
                    <a:p>
                      <a:pPr>
                        <a:buFont typeface="Arial" pitchFamily="34" charset="0"/>
                        <a:buChar char="•"/>
                      </a:pPr>
                      <a:r>
                        <a:rPr lang="en-US" sz="2600" b="0" baseline="0" dirty="0" smtClean="0">
                          <a:solidFill>
                            <a:schemeClr val="bg2"/>
                          </a:solidFill>
                        </a:rPr>
                        <a:t> Cheese</a:t>
                      </a:r>
                    </a:p>
                    <a:p>
                      <a:pPr>
                        <a:buFont typeface="Arial" pitchFamily="34" charset="0"/>
                        <a:buChar char="•"/>
                      </a:pPr>
                      <a:r>
                        <a:rPr lang="en-US" sz="2600" b="0" baseline="0" dirty="0" smtClean="0">
                          <a:solidFill>
                            <a:schemeClr val="bg2"/>
                          </a:solidFill>
                        </a:rPr>
                        <a:t> Eggs</a:t>
                      </a:r>
                    </a:p>
                    <a:p>
                      <a:pPr>
                        <a:buFont typeface="Arial" pitchFamily="34" charset="0"/>
                        <a:buChar char="•"/>
                      </a:pPr>
                      <a:r>
                        <a:rPr lang="en-US" sz="2600" b="0" baseline="0" dirty="0" smtClean="0">
                          <a:solidFill>
                            <a:schemeClr val="bg2"/>
                          </a:solidFill>
                        </a:rPr>
                        <a:t> Beans</a:t>
                      </a:r>
                    </a:p>
                    <a:p>
                      <a:pPr>
                        <a:buFont typeface="Arial" pitchFamily="34" charset="0"/>
                        <a:buChar char="•"/>
                      </a:pPr>
                      <a:r>
                        <a:rPr lang="en-US" sz="2600" b="0" baseline="0" dirty="0" smtClean="0">
                          <a:solidFill>
                            <a:schemeClr val="bg2"/>
                          </a:solidFill>
                        </a:rPr>
                        <a:t> Peanut/Nut Butter</a:t>
                      </a:r>
                    </a:p>
                    <a:p>
                      <a:pPr>
                        <a:buFont typeface="Arial" pitchFamily="34" charset="0"/>
                        <a:buChar char="•"/>
                      </a:pPr>
                      <a:r>
                        <a:rPr lang="en-US" sz="2600" b="0" baseline="0" dirty="0" smtClean="0">
                          <a:solidFill>
                            <a:schemeClr val="bg2"/>
                          </a:solidFill>
                        </a:rPr>
                        <a:t>Yogurt</a:t>
                      </a:r>
                      <a:endParaRPr lang="en-US" sz="2600" b="1" dirty="0" smtClean="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1 ounce</a:t>
                      </a:r>
                    </a:p>
                    <a:p>
                      <a:pPr algn="ctr"/>
                      <a:r>
                        <a:rPr lang="en-US" sz="2600" dirty="0" smtClean="0">
                          <a:solidFill>
                            <a:schemeClr val="bg2"/>
                          </a:solidFill>
                        </a:rPr>
                        <a:t>1 ounce</a:t>
                      </a:r>
                    </a:p>
                    <a:p>
                      <a:pPr algn="ctr"/>
                      <a:r>
                        <a:rPr lang="en-US" sz="2600" dirty="0" smtClean="0">
                          <a:solidFill>
                            <a:schemeClr val="bg2"/>
                          </a:solidFill>
                        </a:rPr>
                        <a:t>½ egg</a:t>
                      </a:r>
                    </a:p>
                    <a:p>
                      <a:pPr algn="ctr"/>
                      <a:r>
                        <a:rPr lang="en-US" sz="2600" dirty="0" smtClean="0">
                          <a:solidFill>
                            <a:schemeClr val="bg2"/>
                          </a:solidFill>
                        </a:rPr>
                        <a:t>¼ cup</a:t>
                      </a:r>
                    </a:p>
                    <a:p>
                      <a:pPr algn="ctr"/>
                      <a:r>
                        <a:rPr lang="en-US" sz="2600" dirty="0" smtClean="0">
                          <a:solidFill>
                            <a:schemeClr val="bg2"/>
                          </a:solidFill>
                        </a:rPr>
                        <a:t>2 Tbsp**</a:t>
                      </a:r>
                    </a:p>
                    <a:p>
                      <a:pPr algn="ctr"/>
                      <a:r>
                        <a:rPr lang="en-US" sz="2600" dirty="0" smtClean="0">
                          <a:solidFill>
                            <a:schemeClr val="bg2"/>
                          </a:solidFill>
                        </a:rPr>
                        <a:t>4 ounces</a:t>
                      </a:r>
                      <a:endParaRPr lang="en-US" sz="2600" dirty="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1 ½</a:t>
                      </a:r>
                      <a:r>
                        <a:rPr lang="en-US" sz="2600" baseline="0" dirty="0" smtClean="0">
                          <a:solidFill>
                            <a:schemeClr val="bg2"/>
                          </a:solidFill>
                        </a:rPr>
                        <a:t> ounces</a:t>
                      </a:r>
                    </a:p>
                    <a:p>
                      <a:pPr algn="ctr"/>
                      <a:r>
                        <a:rPr lang="en-US" sz="2600" baseline="0" dirty="0" smtClean="0">
                          <a:solidFill>
                            <a:schemeClr val="bg2"/>
                          </a:solidFill>
                        </a:rPr>
                        <a:t>1 ½ ounces</a:t>
                      </a:r>
                    </a:p>
                    <a:p>
                      <a:pPr algn="ctr"/>
                      <a:r>
                        <a:rPr lang="en-US" sz="2600" baseline="0" dirty="0" smtClean="0">
                          <a:solidFill>
                            <a:schemeClr val="bg2"/>
                          </a:solidFill>
                        </a:rPr>
                        <a:t>¾ egg</a:t>
                      </a:r>
                    </a:p>
                    <a:p>
                      <a:pPr algn="ctr"/>
                      <a:r>
                        <a:rPr lang="en-US" sz="2600" baseline="0" dirty="0" smtClean="0">
                          <a:solidFill>
                            <a:schemeClr val="bg2"/>
                          </a:solidFill>
                        </a:rPr>
                        <a:t>3/8 cup</a:t>
                      </a:r>
                    </a:p>
                    <a:p>
                      <a:pPr algn="ctr"/>
                      <a:r>
                        <a:rPr lang="en-US" sz="2600" baseline="0" dirty="0" smtClean="0">
                          <a:solidFill>
                            <a:schemeClr val="bg2"/>
                          </a:solidFill>
                        </a:rPr>
                        <a:t>3 Tbsp**</a:t>
                      </a:r>
                    </a:p>
                    <a:p>
                      <a:pPr algn="ctr"/>
                      <a:r>
                        <a:rPr lang="en-US" sz="2600" baseline="0" dirty="0" smtClean="0">
                          <a:solidFill>
                            <a:schemeClr val="bg2"/>
                          </a:solidFill>
                        </a:rPr>
                        <a:t>6 ounces</a:t>
                      </a:r>
                      <a:endParaRPr lang="en-US" sz="2600" dirty="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2 ounces</a:t>
                      </a:r>
                    </a:p>
                    <a:p>
                      <a:pPr algn="ctr"/>
                      <a:r>
                        <a:rPr lang="en-US" sz="2600" dirty="0" smtClean="0">
                          <a:solidFill>
                            <a:schemeClr val="bg2"/>
                          </a:solidFill>
                        </a:rPr>
                        <a:t>2 ounces</a:t>
                      </a:r>
                    </a:p>
                    <a:p>
                      <a:pPr algn="ctr"/>
                      <a:r>
                        <a:rPr lang="en-US" sz="2600" dirty="0" smtClean="0">
                          <a:solidFill>
                            <a:schemeClr val="bg2"/>
                          </a:solidFill>
                        </a:rPr>
                        <a:t>1 egg</a:t>
                      </a:r>
                    </a:p>
                    <a:p>
                      <a:pPr algn="ctr"/>
                      <a:r>
                        <a:rPr lang="en-US" sz="2600" dirty="0" smtClean="0">
                          <a:solidFill>
                            <a:schemeClr val="bg2"/>
                          </a:solidFill>
                        </a:rPr>
                        <a:t>½ cup</a:t>
                      </a:r>
                    </a:p>
                    <a:p>
                      <a:pPr algn="ctr"/>
                      <a:r>
                        <a:rPr lang="en-US" sz="2600" dirty="0" smtClean="0">
                          <a:solidFill>
                            <a:schemeClr val="bg2"/>
                          </a:solidFill>
                        </a:rPr>
                        <a:t>4 Tbsp**</a:t>
                      </a:r>
                    </a:p>
                    <a:p>
                      <a:pPr algn="ctr"/>
                      <a:r>
                        <a:rPr lang="en-US" sz="2600" dirty="0" smtClean="0">
                          <a:solidFill>
                            <a:schemeClr val="bg2"/>
                          </a:solidFill>
                        </a:rPr>
                        <a:t>8 ounces</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5"/>
                  </a:ext>
                </a:extLst>
              </a:tr>
            </a:tbl>
          </a:graphicData>
        </a:graphic>
      </p:graphicFrame>
      <p:sp>
        <p:nvSpPr>
          <p:cNvPr id="5" name="Footer Placeholder 4"/>
          <p:cNvSpPr>
            <a:spLocks noGrp="1"/>
          </p:cNvSpPr>
          <p:nvPr>
            <p:ph type="ftr" sz="quarter" idx="4294967295"/>
          </p:nvPr>
        </p:nvSpPr>
        <p:spPr>
          <a:xfrm>
            <a:off x="2921000" y="9067801"/>
            <a:ext cx="7710312" cy="685800"/>
          </a:xfrm>
          <a:prstGeom prst="rect">
            <a:avLst/>
          </a:prstGeom>
        </p:spPr>
        <p:txBody>
          <a:bodyPr lIns="130046" tIns="65023" rIns="130046" bIns="65023"/>
          <a:lstStyle/>
          <a:p>
            <a:pPr algn="ctr">
              <a:defRPr/>
            </a:pPr>
            <a:r>
              <a:rPr lang="en-US" sz="2600" dirty="0" smtClean="0">
                <a:solidFill>
                  <a:schemeClr val="bg1"/>
                </a:solidFill>
              </a:rPr>
              <a:t>CACFP Center Manual Section 3</a:t>
            </a:r>
            <a:endParaRPr lang="en-US" sz="2600" dirty="0">
              <a:solidFill>
                <a:schemeClr val="bg1"/>
              </a:solidFill>
            </a:endParaRPr>
          </a:p>
        </p:txBody>
      </p:sp>
    </p:spTree>
    <p:custDataLst>
      <p:tags r:id="rId1"/>
    </p:custDataLst>
    <p:extLst>
      <p:ext uri="{BB962C8B-B14F-4D97-AF65-F5344CB8AC3E}">
        <p14:creationId xmlns:p14="http://schemas.microsoft.com/office/powerpoint/2010/main" val="17557363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66325" y="0"/>
            <a:ext cx="11595947" cy="1408853"/>
          </a:xfrm>
        </p:spPr>
        <p:txBody>
          <a:bodyPr lIns="130046" tIns="65023" rIns="130046" bIns="65023"/>
          <a:lstStyle/>
          <a:p>
            <a:pPr algn="ctr" eaLnBrk="1" hangingPunct="1"/>
            <a:r>
              <a:rPr lang="en-US" sz="6600" dirty="0" smtClean="0"/>
              <a:t>Snack Meal Pattern</a:t>
            </a:r>
          </a:p>
        </p:txBody>
      </p:sp>
      <p:graphicFrame>
        <p:nvGraphicFramePr>
          <p:cNvPr id="4" name="Content Placeholder 3"/>
          <p:cNvGraphicFramePr>
            <a:graphicFrameLocks noGrp="1"/>
          </p:cNvGraphicFramePr>
          <p:nvPr>
            <p:ph sz="quarter" idx="1"/>
            <p:extLst/>
          </p:nvPr>
        </p:nvGraphicFramePr>
        <p:xfrm>
          <a:off x="406399" y="1524003"/>
          <a:ext cx="12268200" cy="7245664"/>
        </p:xfrm>
        <a:graphic>
          <a:graphicData uri="http://schemas.openxmlformats.org/drawingml/2006/table">
            <a:tbl>
              <a:tblPr firstRow="1" bandRow="1">
                <a:tableStyleId>{5C22544A-7EE6-4342-B048-85BDC9FD1C3A}</a:tableStyleId>
              </a:tblPr>
              <a:tblGrid>
                <a:gridCol w="4529798">
                  <a:extLst>
                    <a:ext uri="{9D8B030D-6E8A-4147-A177-3AD203B41FA5}">
                      <a16:colId xmlns="" xmlns:a16="http://schemas.microsoft.com/office/drawing/2014/main" val="20000"/>
                    </a:ext>
                  </a:extLst>
                </a:gridCol>
                <a:gridCol w="2541106">
                  <a:extLst>
                    <a:ext uri="{9D8B030D-6E8A-4147-A177-3AD203B41FA5}">
                      <a16:colId xmlns="" xmlns:a16="http://schemas.microsoft.com/office/drawing/2014/main" val="20001"/>
                    </a:ext>
                  </a:extLst>
                </a:gridCol>
                <a:gridCol w="2651588">
                  <a:extLst>
                    <a:ext uri="{9D8B030D-6E8A-4147-A177-3AD203B41FA5}">
                      <a16:colId xmlns="" xmlns:a16="http://schemas.microsoft.com/office/drawing/2014/main" val="20002"/>
                    </a:ext>
                  </a:extLst>
                </a:gridCol>
                <a:gridCol w="2545708">
                  <a:extLst>
                    <a:ext uri="{9D8B030D-6E8A-4147-A177-3AD203B41FA5}">
                      <a16:colId xmlns="" xmlns:a16="http://schemas.microsoft.com/office/drawing/2014/main" val="20003"/>
                    </a:ext>
                  </a:extLst>
                </a:gridCol>
              </a:tblGrid>
              <a:tr h="490751">
                <a:tc>
                  <a:txBody>
                    <a:bodyPr/>
                    <a:lstStyle/>
                    <a:p>
                      <a:r>
                        <a:rPr lang="en-US" sz="2600" dirty="0" smtClean="0"/>
                        <a:t>Components</a:t>
                      </a:r>
                      <a:r>
                        <a:rPr lang="en-US" sz="2600" baseline="0" dirty="0" smtClean="0"/>
                        <a:t> (select 2)</a:t>
                      </a:r>
                      <a:endParaRPr lang="en-US" sz="2600" dirty="0"/>
                    </a:p>
                  </a:txBody>
                  <a:tcPr marL="130048" marR="130048" marT="65024" marB="65024"/>
                </a:tc>
                <a:tc>
                  <a:txBody>
                    <a:bodyPr/>
                    <a:lstStyle/>
                    <a:p>
                      <a:pPr algn="ctr"/>
                      <a:r>
                        <a:rPr lang="en-US" sz="2600" dirty="0" smtClean="0"/>
                        <a:t>Ages 1-2</a:t>
                      </a:r>
                      <a:endParaRPr lang="en-US" sz="2600" dirty="0"/>
                    </a:p>
                  </a:txBody>
                  <a:tcPr marL="130048" marR="130048" marT="65024" marB="65024"/>
                </a:tc>
                <a:tc>
                  <a:txBody>
                    <a:bodyPr/>
                    <a:lstStyle/>
                    <a:p>
                      <a:pPr algn="ctr"/>
                      <a:r>
                        <a:rPr lang="en-US" sz="2600" dirty="0" smtClean="0"/>
                        <a:t>Ages 3-5</a:t>
                      </a:r>
                      <a:endParaRPr lang="en-US" sz="2600" dirty="0"/>
                    </a:p>
                  </a:txBody>
                  <a:tcPr marL="130048" marR="130048" marT="65024" marB="65024"/>
                </a:tc>
                <a:tc>
                  <a:txBody>
                    <a:bodyPr/>
                    <a:lstStyle/>
                    <a:p>
                      <a:pPr algn="ctr"/>
                      <a:r>
                        <a:rPr lang="en-US" sz="2600" dirty="0" smtClean="0"/>
                        <a:t>Ages 6-12</a:t>
                      </a:r>
                      <a:endParaRPr lang="en-US" sz="2600" dirty="0"/>
                    </a:p>
                  </a:txBody>
                  <a:tcPr marL="130048" marR="130048" marT="65024" marB="65024"/>
                </a:tc>
                <a:extLst>
                  <a:ext uri="{0D108BD9-81ED-4DB2-BD59-A6C34878D82A}">
                    <a16:rowId xmlns="" xmlns:a16="http://schemas.microsoft.com/office/drawing/2014/main" val="10000"/>
                  </a:ext>
                </a:extLst>
              </a:tr>
              <a:tr h="490751">
                <a:tc>
                  <a:txBody>
                    <a:bodyPr/>
                    <a:lstStyle/>
                    <a:p>
                      <a:r>
                        <a:rPr lang="en-US" sz="2600" b="1" dirty="0" smtClean="0">
                          <a:solidFill>
                            <a:schemeClr val="bg2"/>
                          </a:solidFill>
                        </a:rPr>
                        <a:t>Milk</a:t>
                      </a:r>
                    </a:p>
                  </a:txBody>
                  <a:tcPr marL="130048" marR="130048" marT="65024" marB="65024"/>
                </a:tc>
                <a:tc>
                  <a:txBody>
                    <a:bodyPr/>
                    <a:lstStyle/>
                    <a:p>
                      <a:pPr algn="ctr"/>
                      <a:r>
                        <a:rPr lang="en-US" sz="2600" dirty="0" smtClean="0">
                          <a:solidFill>
                            <a:schemeClr val="bg2"/>
                          </a:solidFill>
                        </a:rPr>
                        <a:t>½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½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1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1"/>
                  </a:ext>
                </a:extLst>
              </a:tr>
              <a:tr h="490751">
                <a:tc>
                  <a:txBody>
                    <a:bodyPr/>
                    <a:lstStyle/>
                    <a:p>
                      <a:r>
                        <a:rPr lang="en-US" sz="2600" b="1" dirty="0" smtClean="0">
                          <a:solidFill>
                            <a:schemeClr val="bg2"/>
                          </a:solidFill>
                        </a:rPr>
                        <a:t>Fruit</a:t>
                      </a:r>
                      <a:endParaRPr lang="en-US" sz="2600" b="1" dirty="0">
                        <a:solidFill>
                          <a:schemeClr val="bg2"/>
                        </a:solidFill>
                      </a:endParaRPr>
                    </a:p>
                  </a:txBody>
                  <a:tcPr marL="130048" marR="130048" marT="65024" marB="65024"/>
                </a:tc>
                <a:tc>
                  <a:txBody>
                    <a:bodyPr/>
                    <a:lstStyle/>
                    <a:p>
                      <a:pPr algn="ctr"/>
                      <a:r>
                        <a:rPr lang="en-US" sz="2600" dirty="0" smtClean="0">
                          <a:solidFill>
                            <a:schemeClr val="bg2"/>
                          </a:solidFill>
                        </a:rPr>
                        <a:t>½</a:t>
                      </a:r>
                      <a:r>
                        <a:rPr lang="en-US" sz="2600" baseline="0" dirty="0" smtClean="0">
                          <a:solidFill>
                            <a:schemeClr val="bg2"/>
                          </a:solidFill>
                        </a:rPr>
                        <a:t>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½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¾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2"/>
                  </a:ext>
                </a:extLst>
              </a:tr>
              <a:tr h="490751">
                <a:tc>
                  <a:txBody>
                    <a:bodyPr/>
                    <a:lstStyle/>
                    <a:p>
                      <a:r>
                        <a:rPr lang="en-US" sz="2600" b="1" dirty="0" smtClean="0">
                          <a:solidFill>
                            <a:schemeClr val="bg2"/>
                          </a:solidFill>
                        </a:rPr>
                        <a:t>Vegetable</a:t>
                      </a:r>
                    </a:p>
                  </a:txBody>
                  <a:tcPr marL="130048" marR="130048" marT="65024" marB="65024"/>
                </a:tc>
                <a:tc>
                  <a:txBody>
                    <a:bodyPr/>
                    <a:lstStyle/>
                    <a:p>
                      <a:pPr algn="ctr"/>
                      <a:r>
                        <a:rPr lang="en-US" sz="2600" dirty="0" smtClean="0">
                          <a:solidFill>
                            <a:schemeClr val="bg2"/>
                          </a:solidFill>
                        </a:rPr>
                        <a:t>½</a:t>
                      </a:r>
                      <a:r>
                        <a:rPr lang="en-US" sz="2600" baseline="0" dirty="0" smtClean="0">
                          <a:solidFill>
                            <a:schemeClr val="bg2"/>
                          </a:solidFill>
                        </a:rPr>
                        <a:t>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½ cup</a:t>
                      </a:r>
                      <a:endParaRPr lang="en-US" sz="2600" dirty="0">
                        <a:solidFill>
                          <a:schemeClr val="bg2"/>
                        </a:solidFill>
                      </a:endParaRPr>
                    </a:p>
                  </a:txBody>
                  <a:tcPr marL="130048" marR="130048" marT="65024" marB="65024"/>
                </a:tc>
                <a:tc>
                  <a:txBody>
                    <a:bodyPr/>
                    <a:lstStyle/>
                    <a:p>
                      <a:pPr algn="ctr"/>
                      <a:r>
                        <a:rPr lang="en-US" sz="2600" dirty="0" smtClean="0">
                          <a:solidFill>
                            <a:schemeClr val="bg2"/>
                          </a:solidFill>
                        </a:rPr>
                        <a:t>¾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3"/>
                  </a:ext>
                </a:extLst>
              </a:tr>
              <a:tr h="2338171">
                <a:tc>
                  <a:txBody>
                    <a:bodyPr/>
                    <a:lstStyle/>
                    <a:p>
                      <a:r>
                        <a:rPr lang="en-US" sz="2600" b="1" dirty="0" smtClean="0">
                          <a:solidFill>
                            <a:schemeClr val="bg2"/>
                          </a:solidFill>
                        </a:rPr>
                        <a:t>Grains</a:t>
                      </a:r>
                    </a:p>
                    <a:p>
                      <a:pPr>
                        <a:buFont typeface="Arial" pitchFamily="34" charset="0"/>
                        <a:buChar char="•"/>
                      </a:pPr>
                      <a:r>
                        <a:rPr lang="en-US" sz="2600" b="1" dirty="0" smtClean="0">
                          <a:solidFill>
                            <a:schemeClr val="bg2"/>
                          </a:solidFill>
                        </a:rPr>
                        <a:t> </a:t>
                      </a:r>
                      <a:r>
                        <a:rPr lang="en-US" sz="2600" b="0" dirty="0" smtClean="0">
                          <a:solidFill>
                            <a:schemeClr val="bg2"/>
                          </a:solidFill>
                        </a:rPr>
                        <a:t>Bread</a:t>
                      </a:r>
                    </a:p>
                    <a:p>
                      <a:pPr>
                        <a:buFont typeface="Arial" pitchFamily="34" charset="0"/>
                        <a:buChar char="•"/>
                      </a:pPr>
                      <a:r>
                        <a:rPr lang="en-US" sz="2600" b="1" baseline="0" dirty="0" smtClean="0">
                          <a:solidFill>
                            <a:schemeClr val="bg2"/>
                          </a:solidFill>
                        </a:rPr>
                        <a:t> </a:t>
                      </a:r>
                      <a:r>
                        <a:rPr lang="en-US" sz="2600" b="0" baseline="0" dirty="0" smtClean="0">
                          <a:solidFill>
                            <a:schemeClr val="bg2"/>
                          </a:solidFill>
                        </a:rPr>
                        <a:t>Cornbread, Biscuit, Roll</a:t>
                      </a:r>
                    </a:p>
                    <a:p>
                      <a:pPr>
                        <a:buFont typeface="Arial" pitchFamily="34" charset="0"/>
                        <a:buChar char="•"/>
                      </a:pPr>
                      <a:r>
                        <a:rPr lang="en-US" sz="2600" b="0" baseline="0" dirty="0" smtClean="0">
                          <a:solidFill>
                            <a:schemeClr val="bg2"/>
                          </a:solidFill>
                        </a:rPr>
                        <a:t> Cold Cereal</a:t>
                      </a:r>
                    </a:p>
                    <a:p>
                      <a:pPr>
                        <a:buFont typeface="Arial" pitchFamily="34" charset="0"/>
                        <a:buChar char="•"/>
                      </a:pPr>
                      <a:r>
                        <a:rPr lang="en-US" sz="2600" b="0" baseline="0" dirty="0" smtClean="0">
                          <a:solidFill>
                            <a:schemeClr val="bg2"/>
                          </a:solidFill>
                        </a:rPr>
                        <a:t> Hot Cereal</a:t>
                      </a:r>
                    </a:p>
                    <a:p>
                      <a:pPr>
                        <a:buFont typeface="Arial" pitchFamily="34" charset="0"/>
                        <a:buChar char="•"/>
                      </a:pPr>
                      <a:r>
                        <a:rPr lang="en-US" sz="2600" b="0" baseline="0" dirty="0" smtClean="0">
                          <a:solidFill>
                            <a:schemeClr val="bg2"/>
                          </a:solidFill>
                        </a:rPr>
                        <a:t> Pasta, Rice, Grains</a:t>
                      </a:r>
                      <a:endParaRPr lang="en-US" sz="2600" b="1" dirty="0" smtClean="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½ slice</a:t>
                      </a:r>
                    </a:p>
                    <a:p>
                      <a:pPr algn="ctr"/>
                      <a:r>
                        <a:rPr lang="en-US" sz="2600" dirty="0" smtClean="0">
                          <a:solidFill>
                            <a:schemeClr val="bg2"/>
                          </a:solidFill>
                        </a:rPr>
                        <a:t>½ serving</a:t>
                      </a:r>
                    </a:p>
                    <a:p>
                      <a:pPr algn="ctr"/>
                      <a:r>
                        <a:rPr lang="en-US" sz="2600" dirty="0" smtClean="0">
                          <a:solidFill>
                            <a:schemeClr val="bg2"/>
                          </a:solidFill>
                        </a:rPr>
                        <a:t>¼ cup</a:t>
                      </a:r>
                    </a:p>
                    <a:p>
                      <a:pPr algn="ctr"/>
                      <a:r>
                        <a:rPr lang="en-US" sz="2600" dirty="0" smtClean="0">
                          <a:solidFill>
                            <a:schemeClr val="bg2"/>
                          </a:solidFill>
                        </a:rPr>
                        <a:t>¼ cup</a:t>
                      </a:r>
                    </a:p>
                    <a:p>
                      <a:pPr algn="ctr"/>
                      <a:r>
                        <a:rPr lang="en-US" sz="2600" dirty="0" smtClean="0">
                          <a:solidFill>
                            <a:schemeClr val="bg2"/>
                          </a:solidFill>
                        </a:rPr>
                        <a:t>¼ cup</a:t>
                      </a:r>
                      <a:endParaRPr lang="en-US" sz="2600" dirty="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½ slice</a:t>
                      </a:r>
                    </a:p>
                    <a:p>
                      <a:pPr algn="ctr"/>
                      <a:r>
                        <a:rPr lang="en-US" sz="2600" dirty="0" smtClean="0">
                          <a:solidFill>
                            <a:schemeClr val="bg2"/>
                          </a:solidFill>
                        </a:rPr>
                        <a:t>½ serving</a:t>
                      </a:r>
                    </a:p>
                    <a:p>
                      <a:pPr algn="ctr"/>
                      <a:r>
                        <a:rPr lang="en-US" sz="2600" dirty="0" smtClean="0">
                          <a:solidFill>
                            <a:schemeClr val="bg2"/>
                          </a:solidFill>
                        </a:rPr>
                        <a:t>1/3</a:t>
                      </a:r>
                      <a:r>
                        <a:rPr lang="en-US" sz="2600" baseline="0" dirty="0" smtClean="0">
                          <a:solidFill>
                            <a:schemeClr val="bg2"/>
                          </a:solidFill>
                        </a:rPr>
                        <a:t> cup</a:t>
                      </a:r>
                    </a:p>
                    <a:p>
                      <a:pPr algn="ctr"/>
                      <a:r>
                        <a:rPr lang="en-US" sz="2600" baseline="0" dirty="0" smtClean="0">
                          <a:solidFill>
                            <a:schemeClr val="bg2"/>
                          </a:solidFill>
                        </a:rPr>
                        <a:t>¼ cup</a:t>
                      </a:r>
                    </a:p>
                    <a:p>
                      <a:pPr algn="ctr"/>
                      <a:r>
                        <a:rPr lang="en-US" sz="2600" baseline="0" dirty="0" smtClean="0">
                          <a:solidFill>
                            <a:schemeClr val="bg2"/>
                          </a:solidFill>
                        </a:rPr>
                        <a:t>¼ cup</a:t>
                      </a:r>
                      <a:endParaRPr lang="en-US" sz="2600" dirty="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1 slice</a:t>
                      </a:r>
                    </a:p>
                    <a:p>
                      <a:pPr algn="ctr"/>
                      <a:r>
                        <a:rPr lang="en-US" sz="2600" dirty="0" smtClean="0">
                          <a:solidFill>
                            <a:schemeClr val="bg2"/>
                          </a:solidFill>
                        </a:rPr>
                        <a:t>1</a:t>
                      </a:r>
                      <a:r>
                        <a:rPr lang="en-US" sz="2600" baseline="0" dirty="0" smtClean="0">
                          <a:solidFill>
                            <a:schemeClr val="bg2"/>
                          </a:solidFill>
                        </a:rPr>
                        <a:t> serving</a:t>
                      </a:r>
                    </a:p>
                    <a:p>
                      <a:pPr algn="ctr"/>
                      <a:r>
                        <a:rPr lang="en-US" sz="2600" baseline="0" dirty="0" smtClean="0">
                          <a:solidFill>
                            <a:schemeClr val="bg2"/>
                          </a:solidFill>
                        </a:rPr>
                        <a:t>¾ cup</a:t>
                      </a:r>
                    </a:p>
                    <a:p>
                      <a:pPr algn="ctr"/>
                      <a:r>
                        <a:rPr lang="en-US" sz="2600" baseline="0" dirty="0" smtClean="0">
                          <a:solidFill>
                            <a:schemeClr val="bg2"/>
                          </a:solidFill>
                        </a:rPr>
                        <a:t>½ cup</a:t>
                      </a:r>
                    </a:p>
                    <a:p>
                      <a:pPr algn="ctr"/>
                      <a:r>
                        <a:rPr lang="en-US" sz="2600" baseline="0" dirty="0" smtClean="0">
                          <a:solidFill>
                            <a:schemeClr val="bg2"/>
                          </a:solidFill>
                        </a:rPr>
                        <a:t>½ cup</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4"/>
                  </a:ext>
                </a:extLst>
              </a:tr>
              <a:tr h="2633024">
                <a:tc>
                  <a:txBody>
                    <a:bodyPr/>
                    <a:lstStyle/>
                    <a:p>
                      <a:r>
                        <a:rPr lang="en-US" sz="2600" b="1" dirty="0" smtClean="0">
                          <a:solidFill>
                            <a:schemeClr val="bg2"/>
                          </a:solidFill>
                        </a:rPr>
                        <a:t>Meat/Meat Alternate</a:t>
                      </a:r>
                    </a:p>
                    <a:p>
                      <a:pPr>
                        <a:buFont typeface="Arial" pitchFamily="34" charset="0"/>
                        <a:buChar char="•"/>
                      </a:pPr>
                      <a:r>
                        <a:rPr lang="en-US" sz="2600" b="1" dirty="0" smtClean="0">
                          <a:solidFill>
                            <a:schemeClr val="bg2"/>
                          </a:solidFill>
                        </a:rPr>
                        <a:t> </a:t>
                      </a:r>
                      <a:r>
                        <a:rPr lang="en-US" sz="2600" b="0" dirty="0" smtClean="0">
                          <a:solidFill>
                            <a:schemeClr val="bg2"/>
                          </a:solidFill>
                        </a:rPr>
                        <a:t>Meat/Poultry/Fish/Cheese</a:t>
                      </a:r>
                    </a:p>
                    <a:p>
                      <a:pPr>
                        <a:buFont typeface="Arial" pitchFamily="34" charset="0"/>
                        <a:buChar char="•"/>
                      </a:pPr>
                      <a:r>
                        <a:rPr lang="en-US" sz="2600" b="0" baseline="0" dirty="0" smtClean="0">
                          <a:solidFill>
                            <a:schemeClr val="bg2"/>
                          </a:solidFill>
                        </a:rPr>
                        <a:t> Egg</a:t>
                      </a:r>
                    </a:p>
                    <a:p>
                      <a:pPr>
                        <a:buFont typeface="Arial" pitchFamily="34" charset="0"/>
                        <a:buChar char="•"/>
                      </a:pPr>
                      <a:r>
                        <a:rPr lang="en-US" sz="2600" b="0" baseline="0" dirty="0" smtClean="0">
                          <a:solidFill>
                            <a:schemeClr val="bg2"/>
                          </a:solidFill>
                        </a:rPr>
                        <a:t> Beans</a:t>
                      </a:r>
                    </a:p>
                    <a:p>
                      <a:pPr>
                        <a:buFont typeface="Arial" pitchFamily="34" charset="0"/>
                        <a:buChar char="•"/>
                      </a:pPr>
                      <a:r>
                        <a:rPr lang="en-US" sz="2600" b="0" baseline="0" dirty="0" smtClean="0">
                          <a:solidFill>
                            <a:schemeClr val="bg2"/>
                          </a:solidFill>
                        </a:rPr>
                        <a:t> Peanut/Nut/Seed Butters</a:t>
                      </a:r>
                    </a:p>
                    <a:p>
                      <a:pPr>
                        <a:buFont typeface="Arial" pitchFamily="34" charset="0"/>
                        <a:buChar char="•"/>
                      </a:pPr>
                      <a:r>
                        <a:rPr lang="en-US" sz="2600" b="0" baseline="0" dirty="0" smtClean="0">
                          <a:solidFill>
                            <a:schemeClr val="bg2"/>
                          </a:solidFill>
                        </a:rPr>
                        <a:t> Yogurt</a:t>
                      </a: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½ ounce</a:t>
                      </a:r>
                    </a:p>
                    <a:p>
                      <a:pPr algn="ctr"/>
                      <a:r>
                        <a:rPr lang="en-US" sz="2600" dirty="0" smtClean="0">
                          <a:solidFill>
                            <a:schemeClr val="bg2"/>
                          </a:solidFill>
                        </a:rPr>
                        <a:t>½ egg</a:t>
                      </a:r>
                    </a:p>
                    <a:p>
                      <a:pPr algn="ctr"/>
                      <a:r>
                        <a:rPr lang="en-US" sz="2600" dirty="0" smtClean="0">
                          <a:solidFill>
                            <a:schemeClr val="bg2"/>
                          </a:solidFill>
                        </a:rPr>
                        <a:t>1/8 cup</a:t>
                      </a:r>
                    </a:p>
                    <a:p>
                      <a:pPr algn="ctr"/>
                      <a:r>
                        <a:rPr lang="en-US" sz="2600" dirty="0" smtClean="0">
                          <a:solidFill>
                            <a:schemeClr val="bg2"/>
                          </a:solidFill>
                        </a:rPr>
                        <a:t>1 Tbsp</a:t>
                      </a:r>
                    </a:p>
                    <a:p>
                      <a:pPr algn="ctr"/>
                      <a:r>
                        <a:rPr lang="en-US" sz="2600" dirty="0" smtClean="0">
                          <a:solidFill>
                            <a:schemeClr val="bg2"/>
                          </a:solidFill>
                        </a:rPr>
                        <a:t>2</a:t>
                      </a:r>
                      <a:r>
                        <a:rPr lang="en-US" sz="2600" baseline="0" dirty="0" smtClean="0">
                          <a:solidFill>
                            <a:schemeClr val="bg2"/>
                          </a:solidFill>
                        </a:rPr>
                        <a:t> ounces</a:t>
                      </a:r>
                      <a:endParaRPr lang="en-US" sz="2600" dirty="0" smtClean="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½ ounce</a:t>
                      </a:r>
                    </a:p>
                    <a:p>
                      <a:pPr algn="ctr"/>
                      <a:r>
                        <a:rPr lang="en-US" sz="2600" dirty="0" smtClean="0">
                          <a:solidFill>
                            <a:schemeClr val="bg2"/>
                          </a:solidFill>
                        </a:rPr>
                        <a:t>½ egg</a:t>
                      </a:r>
                    </a:p>
                    <a:p>
                      <a:pPr algn="ctr"/>
                      <a:r>
                        <a:rPr lang="en-US" sz="2600" dirty="0" smtClean="0">
                          <a:solidFill>
                            <a:schemeClr val="bg2"/>
                          </a:solidFill>
                        </a:rPr>
                        <a:t>1/8 cup</a:t>
                      </a:r>
                    </a:p>
                    <a:p>
                      <a:pPr algn="ctr"/>
                      <a:r>
                        <a:rPr lang="en-US" sz="2600" dirty="0" smtClean="0">
                          <a:solidFill>
                            <a:schemeClr val="bg2"/>
                          </a:solidFill>
                        </a:rPr>
                        <a:t>1 Tbsp</a:t>
                      </a:r>
                    </a:p>
                    <a:p>
                      <a:pPr algn="ctr"/>
                      <a:r>
                        <a:rPr lang="en-US" sz="2600" dirty="0" smtClean="0">
                          <a:solidFill>
                            <a:schemeClr val="bg2"/>
                          </a:solidFill>
                        </a:rPr>
                        <a:t>2</a:t>
                      </a:r>
                      <a:r>
                        <a:rPr lang="en-US" sz="2600" baseline="0" dirty="0" smtClean="0">
                          <a:solidFill>
                            <a:schemeClr val="bg2"/>
                          </a:solidFill>
                        </a:rPr>
                        <a:t> ounces</a:t>
                      </a:r>
                      <a:endParaRPr lang="en-US" sz="2600" dirty="0" smtClean="0">
                        <a:solidFill>
                          <a:schemeClr val="bg2"/>
                        </a:solidFill>
                      </a:endParaRPr>
                    </a:p>
                  </a:txBody>
                  <a:tcPr marL="130048" marR="130048" marT="65024" marB="65024"/>
                </a:tc>
                <a:tc>
                  <a:txBody>
                    <a:bodyPr/>
                    <a:lstStyle/>
                    <a:p>
                      <a:endParaRPr lang="en-US" sz="2600" dirty="0" smtClean="0">
                        <a:solidFill>
                          <a:schemeClr val="bg2"/>
                        </a:solidFill>
                      </a:endParaRPr>
                    </a:p>
                    <a:p>
                      <a:pPr algn="ctr"/>
                      <a:r>
                        <a:rPr lang="en-US" sz="2600" dirty="0" smtClean="0">
                          <a:solidFill>
                            <a:schemeClr val="bg2"/>
                          </a:solidFill>
                        </a:rPr>
                        <a:t>1 ounce</a:t>
                      </a:r>
                    </a:p>
                    <a:p>
                      <a:pPr algn="ctr"/>
                      <a:r>
                        <a:rPr lang="en-US" sz="2600" dirty="0" smtClean="0">
                          <a:solidFill>
                            <a:schemeClr val="bg2"/>
                          </a:solidFill>
                        </a:rPr>
                        <a:t>½</a:t>
                      </a:r>
                      <a:r>
                        <a:rPr lang="en-US" sz="2600" baseline="0" dirty="0" smtClean="0">
                          <a:solidFill>
                            <a:schemeClr val="bg2"/>
                          </a:solidFill>
                        </a:rPr>
                        <a:t> egg</a:t>
                      </a:r>
                    </a:p>
                    <a:p>
                      <a:pPr algn="ctr"/>
                      <a:r>
                        <a:rPr lang="en-US" sz="2600" baseline="0" dirty="0" smtClean="0">
                          <a:solidFill>
                            <a:schemeClr val="bg2"/>
                          </a:solidFill>
                        </a:rPr>
                        <a:t>¼ cup</a:t>
                      </a:r>
                    </a:p>
                    <a:p>
                      <a:pPr algn="ctr"/>
                      <a:r>
                        <a:rPr lang="en-US" sz="2600" baseline="0" dirty="0" smtClean="0">
                          <a:solidFill>
                            <a:schemeClr val="bg2"/>
                          </a:solidFill>
                        </a:rPr>
                        <a:t>2 Tbsp</a:t>
                      </a:r>
                    </a:p>
                    <a:p>
                      <a:pPr algn="ctr"/>
                      <a:r>
                        <a:rPr lang="en-US" sz="2600" baseline="0" dirty="0" smtClean="0">
                          <a:solidFill>
                            <a:schemeClr val="bg2"/>
                          </a:solidFill>
                        </a:rPr>
                        <a:t>4 ounces</a:t>
                      </a:r>
                      <a:endParaRPr lang="en-US" sz="2600" dirty="0">
                        <a:solidFill>
                          <a:schemeClr val="bg2"/>
                        </a:solidFill>
                      </a:endParaRPr>
                    </a:p>
                  </a:txBody>
                  <a:tcPr marL="130048" marR="130048" marT="65024" marB="65024"/>
                </a:tc>
                <a:extLst>
                  <a:ext uri="{0D108BD9-81ED-4DB2-BD59-A6C34878D82A}">
                    <a16:rowId xmlns="" xmlns:a16="http://schemas.microsoft.com/office/drawing/2014/main" val="10005"/>
                  </a:ext>
                </a:extLst>
              </a:tr>
            </a:tbl>
          </a:graphicData>
        </a:graphic>
      </p:graphicFrame>
      <p:sp>
        <p:nvSpPr>
          <p:cNvPr id="5" name="Footer Placeholder 4"/>
          <p:cNvSpPr>
            <a:spLocks noGrp="1"/>
          </p:cNvSpPr>
          <p:nvPr>
            <p:ph type="ftr" sz="quarter" idx="4294967295"/>
          </p:nvPr>
        </p:nvSpPr>
        <p:spPr>
          <a:xfrm>
            <a:off x="2926081" y="8994989"/>
            <a:ext cx="7710312" cy="758613"/>
          </a:xfrm>
          <a:prstGeom prst="rect">
            <a:avLst/>
          </a:prstGeom>
        </p:spPr>
        <p:txBody>
          <a:bodyPr lIns="130046" tIns="65023" rIns="130046" bIns="65023"/>
          <a:lstStyle/>
          <a:p>
            <a:pPr algn="ctr">
              <a:defRPr/>
            </a:pPr>
            <a:r>
              <a:rPr lang="en-US" sz="2600" dirty="0" smtClean="0">
                <a:solidFill>
                  <a:schemeClr val="bg1"/>
                </a:solidFill>
              </a:rPr>
              <a:t>CACFP Center Manual Section 3</a:t>
            </a:r>
            <a:endParaRPr lang="en-US" sz="2600" dirty="0">
              <a:solidFill>
                <a:schemeClr val="bg1"/>
              </a:solidFill>
            </a:endParaRPr>
          </a:p>
        </p:txBody>
      </p:sp>
    </p:spTree>
    <p:custDataLst>
      <p:tags r:id="rId1"/>
    </p:custDataLst>
    <p:extLst>
      <p:ext uri="{BB962C8B-B14F-4D97-AF65-F5344CB8AC3E}">
        <p14:creationId xmlns:p14="http://schemas.microsoft.com/office/powerpoint/2010/main" val="14150448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Age Group 13-18 years old</a:t>
            </a:r>
            <a:endParaRPr lang="en-US" dirty="0"/>
          </a:p>
        </p:txBody>
      </p:sp>
      <p:sp>
        <p:nvSpPr>
          <p:cNvPr id="3" name="Content Placeholder 2"/>
          <p:cNvSpPr>
            <a:spLocks noGrp="1"/>
          </p:cNvSpPr>
          <p:nvPr>
            <p:ph idx="1"/>
          </p:nvPr>
        </p:nvSpPr>
        <p:spPr>
          <a:xfrm>
            <a:off x="650875" y="1905000"/>
            <a:ext cx="6022647" cy="65532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At-Risk afterschool programs, emergency shelters, participants with disabilities, and children of migrant workers ONLY</a:t>
            </a:r>
          </a:p>
          <a:p>
            <a:pPr marL="457200" indent="-457200">
              <a:buFont typeface="Arial" panose="020B0604020202020204" pitchFamily="34" charset="0"/>
              <a:buChar char="•"/>
            </a:pPr>
            <a:r>
              <a:rPr lang="en-US" dirty="0" smtClean="0"/>
              <a:t>No increase in portion size</a:t>
            </a:r>
          </a:p>
          <a:p>
            <a:pPr marL="457200" indent="-457200">
              <a:buFont typeface="Arial" panose="020B0604020202020204" pitchFamily="34" charset="0"/>
              <a:buChar char="•"/>
            </a:pPr>
            <a:r>
              <a:rPr lang="en-US" dirty="0" smtClean="0"/>
              <a:t>Better reflect CACFP population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522" y="3079623"/>
            <a:ext cx="6302780" cy="4203954"/>
          </a:xfrm>
          <a:prstGeom prst="rect">
            <a:avLst/>
          </a:prstGeom>
        </p:spPr>
      </p:pic>
    </p:spTree>
    <p:extLst>
      <p:ext uri="{BB962C8B-B14F-4D97-AF65-F5344CB8AC3E}">
        <p14:creationId xmlns:p14="http://schemas.microsoft.com/office/powerpoint/2010/main" val="278057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02" y="325120"/>
            <a:ext cx="11595947" cy="1408853"/>
          </a:xfrm>
        </p:spPr>
        <p:txBody>
          <a:bodyPr lIns="130046" tIns="65023" rIns="130046" bIns="65023">
            <a:normAutofit/>
          </a:bodyPr>
          <a:lstStyle/>
          <a:p>
            <a:pPr algn="ctr" eaLnBrk="1" fontAlgn="auto" hangingPunct="1">
              <a:spcAft>
                <a:spcPts val="0"/>
              </a:spcAft>
              <a:defRPr/>
            </a:pPr>
            <a:r>
              <a:rPr lang="en-US" dirty="0" smtClean="0"/>
              <a:t>At-risk Meal Requirements</a:t>
            </a:r>
            <a:endParaRPr lang="en-US" dirty="0"/>
          </a:p>
        </p:txBody>
      </p:sp>
      <p:sp>
        <p:nvSpPr>
          <p:cNvPr id="6" name="TextBox 5"/>
          <p:cNvSpPr txBox="1"/>
          <p:nvPr/>
        </p:nvSpPr>
        <p:spPr>
          <a:xfrm>
            <a:off x="406400" y="1752600"/>
            <a:ext cx="12598400" cy="5632311"/>
          </a:xfrm>
          <a:prstGeom prst="rect">
            <a:avLst/>
          </a:prstGeom>
          <a:noFill/>
        </p:spPr>
        <p:txBody>
          <a:bodyPr wrap="square" rtlCol="0">
            <a:spAutoFit/>
          </a:bodyPr>
          <a:lstStyle/>
          <a:p>
            <a:pPr marL="455161" indent="-455161" eaLnBrk="1" fontAlgn="auto" hangingPunct="1">
              <a:spcAft>
                <a:spcPts val="0"/>
              </a:spcAft>
              <a:buFont typeface="Wingdings"/>
              <a:buChar char=""/>
              <a:defRPr/>
            </a:pPr>
            <a:r>
              <a:rPr lang="en-US" sz="3600" dirty="0" smtClean="0">
                <a:solidFill>
                  <a:schemeClr val="bg2"/>
                </a:solidFill>
              </a:rPr>
              <a:t>At least the minimum portion sizes for 6-12 year old children listed on the meal patterns</a:t>
            </a:r>
          </a:p>
          <a:p>
            <a:pPr marL="1369561" lvl="4" indent="-455161">
              <a:buFont typeface="Wingdings"/>
              <a:buChar char=""/>
              <a:defRPr/>
            </a:pPr>
            <a:r>
              <a:rPr lang="en-US" sz="3600" dirty="0" smtClean="0">
                <a:solidFill>
                  <a:schemeClr val="bg2"/>
                </a:solidFill>
              </a:rPr>
              <a:t>Recommend that seconds are available for older children</a:t>
            </a:r>
          </a:p>
          <a:p>
            <a:pPr marL="455161" indent="-455161" eaLnBrk="1" fontAlgn="auto" hangingPunct="1">
              <a:spcAft>
                <a:spcPts val="0"/>
              </a:spcAft>
              <a:buFont typeface="Wingdings"/>
              <a:buChar char=""/>
              <a:defRPr/>
            </a:pPr>
            <a:r>
              <a:rPr lang="en-US" sz="3600" dirty="0" smtClean="0">
                <a:solidFill>
                  <a:schemeClr val="bg2"/>
                </a:solidFill>
              </a:rPr>
              <a:t>Maximum of one snack and one meal per child per day after school</a:t>
            </a:r>
          </a:p>
          <a:p>
            <a:pPr marL="1369561" lvl="4" indent="-455161" fontAlgn="auto" hangingPunct="1">
              <a:spcAft>
                <a:spcPts val="0"/>
              </a:spcAft>
              <a:buFont typeface="Wingdings"/>
              <a:buChar char=""/>
              <a:defRPr/>
            </a:pPr>
            <a:r>
              <a:rPr lang="en-US" sz="3600" dirty="0" smtClean="0">
                <a:solidFill>
                  <a:schemeClr val="bg2"/>
                </a:solidFill>
              </a:rPr>
              <a:t>No requirements for time of meal and snack (ex: supper can be at 3:30)</a:t>
            </a:r>
          </a:p>
          <a:p>
            <a:pPr marL="455161" indent="-455161" eaLnBrk="1" fontAlgn="auto" hangingPunct="1">
              <a:spcAft>
                <a:spcPts val="0"/>
              </a:spcAft>
              <a:buFont typeface="Wingdings"/>
              <a:buChar char=""/>
              <a:defRPr/>
            </a:pPr>
            <a:r>
              <a:rPr lang="en-US" sz="3600" dirty="0" smtClean="0">
                <a:solidFill>
                  <a:schemeClr val="bg2"/>
                </a:solidFill>
              </a:rPr>
              <a:t>During the school year on the weekends, holidays, and school vacations</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02" y="325120"/>
            <a:ext cx="11595947" cy="1408853"/>
          </a:xfrm>
        </p:spPr>
        <p:txBody>
          <a:bodyPr lIns="130046" tIns="65023" rIns="130046" bIns="65023">
            <a:normAutofit/>
          </a:bodyPr>
          <a:lstStyle/>
          <a:p>
            <a:pPr algn="ctr" eaLnBrk="1" fontAlgn="auto" hangingPunct="1">
              <a:spcAft>
                <a:spcPts val="0"/>
              </a:spcAft>
              <a:defRPr/>
            </a:pPr>
            <a:r>
              <a:rPr lang="en-US" dirty="0" smtClean="0"/>
              <a:t>Record of Meals Served (ROMS)</a:t>
            </a:r>
            <a:endParaRPr lang="en-US" dirty="0"/>
          </a:p>
        </p:txBody>
      </p:sp>
      <p:pic>
        <p:nvPicPr>
          <p:cNvPr id="7" name="Picture 2"/>
          <p:cNvPicPr>
            <a:picLocks noGrp="1" noChangeAspect="1" noChangeArrowheads="1"/>
          </p:cNvPicPr>
          <p:nvPr>
            <p:ph idx="1"/>
          </p:nvPr>
        </p:nvPicPr>
        <p:blipFill>
          <a:blip r:embed="rId4"/>
          <a:srcRect l="21590" t="21887" r="20537" b="10768"/>
          <a:stretch>
            <a:fillRect/>
          </a:stretch>
        </p:blipFill>
        <p:spPr>
          <a:xfrm>
            <a:off x="0" y="1828800"/>
            <a:ext cx="13004800" cy="7003685"/>
          </a:xfrm>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71502" y="325120"/>
            <a:ext cx="11595947" cy="1408853"/>
          </a:xfrm>
        </p:spPr>
        <p:txBody>
          <a:bodyPr lIns="130046" tIns="65023" rIns="130046" bIns="65023"/>
          <a:lstStyle/>
          <a:p>
            <a:pPr algn="ctr" eaLnBrk="1" hangingPunct="1"/>
            <a:r>
              <a:rPr lang="en-US" smtClean="0"/>
              <a:t>CACFP</a:t>
            </a:r>
          </a:p>
        </p:txBody>
      </p:sp>
      <p:sp>
        <p:nvSpPr>
          <p:cNvPr id="17411" name="Content Placeholder 2"/>
          <p:cNvSpPr>
            <a:spLocks noGrp="1"/>
          </p:cNvSpPr>
          <p:nvPr>
            <p:ph sz="quarter" idx="1"/>
          </p:nvPr>
        </p:nvSpPr>
        <p:spPr>
          <a:xfrm>
            <a:off x="871502" y="1600200"/>
            <a:ext cx="11595947" cy="7069667"/>
          </a:xfrm>
        </p:spPr>
        <p:txBody>
          <a:bodyPr lIns="130046" tIns="65023" rIns="130046" bIns="65023"/>
          <a:lstStyle/>
          <a:p>
            <a:pPr eaLnBrk="1" hangingPunct="1">
              <a:buFont typeface="Wingdings" pitchFamily="2" charset="2"/>
              <a:buChar char="q"/>
            </a:pPr>
            <a:r>
              <a:rPr lang="en-US" dirty="0" smtClean="0"/>
              <a:t>USDA Program – administered by CDPHE-CACFP</a:t>
            </a:r>
          </a:p>
          <a:p>
            <a:pPr eaLnBrk="1" hangingPunct="1">
              <a:buFont typeface="Wingdings" pitchFamily="2" charset="2"/>
              <a:buChar char="q"/>
            </a:pPr>
            <a:r>
              <a:rPr lang="en-US" dirty="0" smtClean="0"/>
              <a:t>Reimbursement program</a:t>
            </a:r>
          </a:p>
          <a:p>
            <a:pPr eaLnBrk="1" hangingPunct="1">
              <a:buFont typeface="Wingdings" pitchFamily="2" charset="2"/>
              <a:buChar char="q"/>
            </a:pPr>
            <a:r>
              <a:rPr lang="en-US" dirty="0" smtClean="0"/>
              <a:t>Provide nutritious meals &amp; snacks to children &amp; adults in approved programs</a:t>
            </a:r>
          </a:p>
          <a:p>
            <a:pPr eaLnBrk="1" hangingPunct="1">
              <a:buFont typeface="Wingdings" pitchFamily="2" charset="2"/>
              <a:buChar char="q"/>
            </a:pPr>
            <a:r>
              <a:rPr lang="en-US" b="1" u="sng" dirty="0" smtClean="0"/>
              <a:t>Requires all CACFP reimbursement to be used only for food &amp; food service operation</a:t>
            </a:r>
          </a:p>
          <a:p>
            <a:pPr eaLnBrk="1" hangingPunct="1">
              <a:buFont typeface="Wingdings" pitchFamily="2" charset="2"/>
              <a:buChar char="q"/>
            </a:pPr>
            <a:r>
              <a:rPr lang="en-US" dirty="0" smtClean="0"/>
              <a:t>Quality and quantity of food are first!</a:t>
            </a:r>
          </a:p>
          <a:p>
            <a:pPr eaLnBrk="1" hangingPunct="1">
              <a:buFont typeface="Wingdings" pitchFamily="2" charset="2"/>
              <a:buChar char="q"/>
            </a:pPr>
            <a:r>
              <a:rPr lang="en-US" dirty="0" smtClean="0"/>
              <a:t>Must operate a non-profit meal service</a:t>
            </a:r>
          </a:p>
        </p:txBody>
      </p:sp>
      <p:pic>
        <p:nvPicPr>
          <p:cNvPr id="18436" name="Picture 3" descr="cacfp_logo.jpg"/>
          <p:cNvPicPr>
            <a:picLocks noChangeAspect="1"/>
          </p:cNvPicPr>
          <p:nvPr/>
        </p:nvPicPr>
        <p:blipFill>
          <a:blip r:embed="rId4"/>
          <a:srcRect/>
          <a:stretch>
            <a:fillRect/>
          </a:stretch>
        </p:blipFill>
        <p:spPr bwMode="auto">
          <a:xfrm>
            <a:off x="10078720" y="6827520"/>
            <a:ext cx="2483556" cy="26122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02" y="325120"/>
            <a:ext cx="11595947" cy="1408853"/>
          </a:xfrm>
        </p:spPr>
        <p:txBody>
          <a:bodyPr lIns="130046" tIns="65023" rIns="130046" bIns="65023">
            <a:normAutofit/>
          </a:bodyPr>
          <a:lstStyle/>
          <a:p>
            <a:pPr algn="ctr" eaLnBrk="1" fontAlgn="auto" hangingPunct="1">
              <a:spcAft>
                <a:spcPts val="0"/>
              </a:spcAft>
              <a:defRPr/>
            </a:pPr>
            <a:r>
              <a:rPr lang="en-US" dirty="0" smtClean="0"/>
              <a:t>Attendance </a:t>
            </a:r>
            <a:r>
              <a:rPr lang="en-US" dirty="0" err="1" smtClean="0"/>
              <a:t>Requriements</a:t>
            </a:r>
            <a:endParaRPr lang="en-US" dirty="0"/>
          </a:p>
        </p:txBody>
      </p:sp>
      <p:pic>
        <p:nvPicPr>
          <p:cNvPr id="5" name="Picture 6" descr="Time in and time out attendance record.jpg"/>
          <p:cNvPicPr>
            <a:picLocks noGrp="1" noChangeAspect="1" noChangeArrowheads="1"/>
          </p:cNvPicPr>
          <p:nvPr>
            <p:ph idx="1"/>
          </p:nvPr>
        </p:nvPicPr>
        <p:blipFill>
          <a:blip r:embed="rId4"/>
          <a:srcRect l="2783" t="9071" r="10027" b="12231"/>
          <a:stretch>
            <a:fillRect/>
          </a:stretch>
        </p:blipFill>
        <p:spPr bwMode="auto">
          <a:xfrm>
            <a:off x="7493000" y="2133600"/>
            <a:ext cx="5218843" cy="6477000"/>
          </a:xfrm>
          <a:prstGeom prst="rect">
            <a:avLst/>
          </a:prstGeom>
          <a:noFill/>
          <a:ln w="9525">
            <a:noFill/>
            <a:miter lim="800000"/>
            <a:headEnd/>
            <a:tailEnd/>
          </a:ln>
        </p:spPr>
      </p:pic>
      <p:sp>
        <p:nvSpPr>
          <p:cNvPr id="9" name="TextBox 8"/>
          <p:cNvSpPr txBox="1"/>
          <p:nvPr/>
        </p:nvSpPr>
        <p:spPr>
          <a:xfrm>
            <a:off x="406400" y="2819400"/>
            <a:ext cx="5791200" cy="3416320"/>
          </a:xfrm>
          <a:prstGeom prst="rect">
            <a:avLst/>
          </a:prstGeom>
          <a:noFill/>
        </p:spPr>
        <p:txBody>
          <a:bodyPr wrap="square" rtlCol="0">
            <a:spAutoFit/>
          </a:bodyPr>
          <a:lstStyle/>
          <a:p>
            <a:pPr marL="455161" indent="-455161" eaLnBrk="1" fontAlgn="auto" hangingPunct="1">
              <a:spcAft>
                <a:spcPts val="0"/>
              </a:spcAft>
              <a:buFont typeface="Arial" charset="0"/>
              <a:buChar char="•"/>
              <a:defRPr/>
            </a:pPr>
            <a:r>
              <a:rPr lang="en-US" sz="3600" dirty="0" smtClean="0">
                <a:solidFill>
                  <a:schemeClr val="bg2"/>
                </a:solidFill>
              </a:rPr>
              <a:t>Maintain daily records of each child’s attendance</a:t>
            </a:r>
          </a:p>
          <a:p>
            <a:pPr marL="1140961" lvl="3" indent="-455161" fontAlgn="auto" hangingPunct="1">
              <a:spcAft>
                <a:spcPts val="0"/>
              </a:spcAft>
              <a:buFont typeface="Arial" charset="0"/>
              <a:buChar char="•"/>
              <a:defRPr/>
            </a:pPr>
            <a:r>
              <a:rPr lang="en-US" sz="3600" dirty="0" smtClean="0">
                <a:solidFill>
                  <a:schemeClr val="bg2"/>
                </a:solidFill>
              </a:rPr>
              <a:t>Daily attendance roster, or</a:t>
            </a:r>
          </a:p>
          <a:p>
            <a:pPr marL="1140961" lvl="3" indent="-455161" fontAlgn="auto" hangingPunct="1">
              <a:spcAft>
                <a:spcPts val="0"/>
              </a:spcAft>
              <a:buFont typeface="Arial" charset="0"/>
              <a:buChar char="•"/>
              <a:defRPr/>
            </a:pPr>
            <a:r>
              <a:rPr lang="en-US" sz="3600" dirty="0" smtClean="0">
                <a:solidFill>
                  <a:schemeClr val="bg2"/>
                </a:solidFill>
              </a:rPr>
              <a:t>Sign in sheet for licensed programs</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02" y="325120"/>
            <a:ext cx="11595947" cy="1408853"/>
          </a:xfrm>
        </p:spPr>
        <p:txBody>
          <a:bodyPr lIns="130046" tIns="65023" rIns="130046" bIns="65023">
            <a:normAutofit/>
          </a:bodyPr>
          <a:lstStyle/>
          <a:p>
            <a:pPr algn="ctr" eaLnBrk="1" fontAlgn="auto" hangingPunct="1">
              <a:spcAft>
                <a:spcPts val="0"/>
              </a:spcAft>
              <a:defRPr/>
            </a:pPr>
            <a:r>
              <a:rPr lang="en-US" dirty="0" smtClean="0"/>
              <a:t>CACFP Record Keeping</a:t>
            </a:r>
            <a:endParaRPr lang="en-US" dirty="0"/>
          </a:p>
        </p:txBody>
      </p:sp>
      <p:sp>
        <p:nvSpPr>
          <p:cNvPr id="4" name="Content Placeholder 4"/>
          <p:cNvSpPr>
            <a:spLocks noGrp="1"/>
          </p:cNvSpPr>
          <p:nvPr>
            <p:ph sz="quarter" idx="1"/>
          </p:nvPr>
        </p:nvSpPr>
        <p:spPr>
          <a:xfrm>
            <a:off x="1092200" y="2133600"/>
            <a:ext cx="3886200" cy="5791200"/>
          </a:xfrm>
        </p:spPr>
        <p:txBody>
          <a:bodyPr/>
          <a:lstStyle/>
          <a:p>
            <a:pPr eaLnBrk="1" hangingPunct="1">
              <a:buFont typeface="Arial" charset="0"/>
              <a:buChar char="•"/>
            </a:pPr>
            <a:r>
              <a:rPr lang="en-US" dirty="0" smtClean="0"/>
              <a:t>Menus</a:t>
            </a:r>
          </a:p>
          <a:p>
            <a:pPr eaLnBrk="1" hangingPunct="1">
              <a:buFont typeface="Arial" charset="0"/>
              <a:buChar char="•"/>
            </a:pPr>
            <a:r>
              <a:rPr lang="en-US" dirty="0" smtClean="0"/>
              <a:t>Production Records</a:t>
            </a:r>
          </a:p>
          <a:p>
            <a:pPr eaLnBrk="1" hangingPunct="1">
              <a:buFont typeface="Arial" charset="0"/>
              <a:buChar char="•"/>
            </a:pPr>
            <a:r>
              <a:rPr lang="en-US" dirty="0" smtClean="0"/>
              <a:t>Milk and Food Receipts</a:t>
            </a:r>
          </a:p>
          <a:p>
            <a:pPr eaLnBrk="1" hangingPunct="1">
              <a:buFont typeface="Arial" charset="0"/>
              <a:buChar char="•"/>
            </a:pPr>
            <a:r>
              <a:rPr lang="en-US" dirty="0" smtClean="0"/>
              <a:t>Training Records</a:t>
            </a:r>
          </a:p>
          <a:p>
            <a:pPr lvl="2" eaLnBrk="1" hangingPunct="1">
              <a:buFont typeface="Arial" charset="0"/>
              <a:buChar char="•"/>
            </a:pPr>
            <a:r>
              <a:rPr lang="en-US" dirty="0" smtClean="0">
                <a:solidFill>
                  <a:schemeClr val="bg2"/>
                </a:solidFill>
              </a:rPr>
              <a:t>Staff training</a:t>
            </a:r>
          </a:p>
          <a:p>
            <a:pPr lvl="2" eaLnBrk="1" hangingPunct="1">
              <a:buFont typeface="Arial" charset="0"/>
              <a:buChar char="•"/>
            </a:pPr>
            <a:r>
              <a:rPr lang="en-US" dirty="0" smtClean="0">
                <a:solidFill>
                  <a:schemeClr val="bg2"/>
                </a:solidFill>
              </a:rPr>
              <a:t>Civil Rights</a:t>
            </a:r>
          </a:p>
          <a:p>
            <a:pPr eaLnBrk="1" hangingPunct="1"/>
            <a:endParaRPr lang="en-US" dirty="0" smtClean="0"/>
          </a:p>
          <a:p>
            <a:pPr eaLnBrk="1" hangingPunct="1"/>
            <a:endParaRPr lang="en-US" dirty="0" smtClean="0"/>
          </a:p>
        </p:txBody>
      </p:sp>
      <p:sp>
        <p:nvSpPr>
          <p:cNvPr id="5" name="Content Placeholder 5"/>
          <p:cNvSpPr txBox="1">
            <a:spLocks/>
          </p:cNvSpPr>
          <p:nvPr/>
        </p:nvSpPr>
        <p:spPr>
          <a:xfrm>
            <a:off x="7645400" y="2133600"/>
            <a:ext cx="3886200" cy="5486400"/>
          </a:xfrm>
          <a:prstGeom prst="rect">
            <a:avLst/>
          </a:prstGeom>
        </p:spPr>
        <p:txBody>
          <a:bodyPr/>
          <a:lstStyle/>
          <a:p>
            <a:pPr marL="342900" marR="0" lvl="0" indent="-342900" algn="l" defTabSz="584200" rtl="0" eaLnBrk="1" fontAlgn="base" latinLnBrk="0" hangingPunct="1">
              <a:lnSpc>
                <a:spcPct val="100000"/>
              </a:lnSpc>
              <a:spcBef>
                <a:spcPts val="4200"/>
              </a:spcBef>
              <a:spcAft>
                <a:spcPct val="0"/>
              </a:spcAft>
              <a:buClrTx/>
              <a:buSzTx/>
              <a:buFont typeface="Arial" charset="0"/>
              <a:buChar char="•"/>
              <a:tabLst/>
              <a:defRPr/>
            </a:pPr>
            <a:r>
              <a:rPr kumimoji="0" lang="en-US" sz="3000" b="0" i="0" u="none" strike="noStrike" kern="0" cap="none" spc="0" normalizeH="0" baseline="0" noProof="0" dirty="0" smtClean="0">
                <a:ln>
                  <a:noFill/>
                </a:ln>
                <a:solidFill>
                  <a:srgbClr val="5C6670"/>
                </a:solidFill>
                <a:effectLst/>
                <a:uLnTx/>
                <a:uFillTx/>
                <a:latin typeface="+mn-lt"/>
                <a:ea typeface="+mn-ea"/>
                <a:cs typeface="+mn-cs"/>
                <a:sym typeface="Trebuchet MS" pitchFamily="-100" charset="0"/>
              </a:rPr>
              <a:t>Records of Meals Served (ROMS)</a:t>
            </a:r>
          </a:p>
          <a:p>
            <a:pPr marL="342900" marR="0" lvl="0" indent="-342900" algn="l" defTabSz="584200" rtl="0" eaLnBrk="1" fontAlgn="base" latinLnBrk="0" hangingPunct="1">
              <a:lnSpc>
                <a:spcPct val="100000"/>
              </a:lnSpc>
              <a:spcBef>
                <a:spcPts val="4200"/>
              </a:spcBef>
              <a:spcAft>
                <a:spcPct val="0"/>
              </a:spcAft>
              <a:buClrTx/>
              <a:buSzTx/>
              <a:buFont typeface="Arial" charset="0"/>
              <a:buChar char="•"/>
              <a:tabLst/>
              <a:defRPr/>
            </a:pPr>
            <a:r>
              <a:rPr kumimoji="0" lang="en-US" sz="3000" b="0" i="0" u="none" strike="noStrike" kern="0" cap="none" spc="0" normalizeH="0" baseline="0" noProof="0" dirty="0" smtClean="0">
                <a:ln>
                  <a:noFill/>
                </a:ln>
                <a:solidFill>
                  <a:srgbClr val="5C6670"/>
                </a:solidFill>
                <a:effectLst/>
                <a:uLnTx/>
                <a:uFillTx/>
                <a:latin typeface="+mn-lt"/>
                <a:ea typeface="+mn-ea"/>
                <a:cs typeface="+mn-cs"/>
                <a:sym typeface="Trebuchet MS" pitchFamily="-100" charset="0"/>
              </a:rPr>
              <a:t>Time-in/Time-Out</a:t>
            </a:r>
          </a:p>
          <a:p>
            <a:pPr marL="342900" marR="0" lvl="0" indent="-342900" algn="l" defTabSz="584200" rtl="0" eaLnBrk="1" fontAlgn="base" latinLnBrk="0" hangingPunct="1">
              <a:lnSpc>
                <a:spcPct val="100000"/>
              </a:lnSpc>
              <a:spcBef>
                <a:spcPts val="4200"/>
              </a:spcBef>
              <a:spcAft>
                <a:spcPct val="0"/>
              </a:spcAft>
              <a:buClrTx/>
              <a:buSzTx/>
              <a:buFont typeface="Arial" charset="0"/>
              <a:buChar char="•"/>
              <a:tabLst/>
              <a:defRPr/>
            </a:pPr>
            <a:r>
              <a:rPr lang="en-US" sz="3000" kern="0" noProof="0" dirty="0" smtClean="0">
                <a:latin typeface="+mn-lt"/>
                <a:ea typeface="+mn-ea"/>
                <a:cs typeface="+mn-cs"/>
              </a:rPr>
              <a:t>Documentation of enrichment activity/calendar of activities</a:t>
            </a:r>
          </a:p>
          <a:p>
            <a:pPr marR="0" lvl="0" algn="l" defTabSz="584200" rtl="0" eaLnBrk="1" fontAlgn="base" latinLnBrk="0" hangingPunct="1">
              <a:lnSpc>
                <a:spcPct val="100000"/>
              </a:lnSpc>
              <a:spcBef>
                <a:spcPts val="4200"/>
              </a:spcBef>
              <a:spcAft>
                <a:spcPct val="0"/>
              </a:spcAft>
              <a:buClrTx/>
              <a:buSzTx/>
              <a:tabLst/>
              <a:defRPr/>
            </a:pPr>
            <a:endParaRPr kumimoji="0" lang="en-US" sz="3000" b="0" i="0" u="none" strike="noStrike" kern="0" cap="none" spc="0" normalizeH="0" baseline="0" noProof="0" dirty="0" smtClean="0">
              <a:ln>
                <a:noFill/>
              </a:ln>
              <a:solidFill>
                <a:srgbClr val="5C6670"/>
              </a:solidFill>
              <a:effectLst/>
              <a:uLnTx/>
              <a:uFillTx/>
              <a:latin typeface="+mn-lt"/>
              <a:ea typeface="+mn-ea"/>
              <a:cs typeface="+mn-cs"/>
              <a:sym typeface="Trebuchet MS" pitchFamily="-100" charset="0"/>
            </a:endParaRPr>
          </a:p>
          <a:p>
            <a:pPr marL="342900" marR="0" lvl="0" indent="-342900" algn="l" defTabSz="584200" rtl="0" eaLnBrk="1" fontAlgn="base" latinLnBrk="0" hangingPunct="1">
              <a:lnSpc>
                <a:spcPct val="100000"/>
              </a:lnSpc>
              <a:spcBef>
                <a:spcPts val="4200"/>
              </a:spcBef>
              <a:spcAft>
                <a:spcPct val="0"/>
              </a:spcAft>
              <a:buClrTx/>
              <a:buSzTx/>
              <a:buFont typeface="Wingdings" pitchFamily="2" charset="2"/>
              <a:buNone/>
              <a:tabLst/>
              <a:defRPr/>
            </a:pPr>
            <a:endParaRPr kumimoji="0" lang="en-US" sz="3000" b="0" i="0" u="none" strike="noStrike" kern="0" cap="none" spc="0" normalizeH="0" baseline="0" noProof="0" dirty="0" smtClean="0">
              <a:ln>
                <a:noFill/>
              </a:ln>
              <a:solidFill>
                <a:srgbClr val="5C6670"/>
              </a:solidFill>
              <a:effectLst/>
              <a:uLnTx/>
              <a:uFillTx/>
              <a:latin typeface="+mn-lt"/>
              <a:ea typeface="+mn-ea"/>
              <a:cs typeface="+mn-cs"/>
              <a:sym typeface="Trebuchet MS" pitchFamily="-100" charset="0"/>
            </a:endParaRP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02" y="325120"/>
            <a:ext cx="11595947" cy="1408853"/>
          </a:xfrm>
        </p:spPr>
        <p:txBody>
          <a:bodyPr lIns="130046" tIns="65023" rIns="130046" bIns="65023">
            <a:normAutofit fontScale="90000"/>
          </a:bodyPr>
          <a:lstStyle/>
          <a:p>
            <a:pPr algn="ctr" eaLnBrk="1" fontAlgn="auto" hangingPunct="1">
              <a:spcAft>
                <a:spcPts val="0"/>
              </a:spcAft>
              <a:defRPr/>
            </a:pPr>
            <a:r>
              <a:rPr lang="en-US" dirty="0" smtClean="0"/>
              <a:t>Record Keeping for Claim Reimbursement</a:t>
            </a:r>
            <a:endParaRPr lang="en-US" dirty="0"/>
          </a:p>
        </p:txBody>
      </p:sp>
      <p:sp>
        <p:nvSpPr>
          <p:cNvPr id="6" name="TextBox 5"/>
          <p:cNvSpPr txBox="1"/>
          <p:nvPr/>
        </p:nvSpPr>
        <p:spPr>
          <a:xfrm>
            <a:off x="406400" y="1752600"/>
            <a:ext cx="12598400" cy="6494085"/>
          </a:xfrm>
          <a:prstGeom prst="rect">
            <a:avLst/>
          </a:prstGeom>
          <a:noFill/>
        </p:spPr>
        <p:txBody>
          <a:bodyPr wrap="square" rtlCol="0">
            <a:spAutoFit/>
          </a:bodyPr>
          <a:lstStyle/>
          <a:p>
            <a:pPr marL="455161" indent="-455161" eaLnBrk="1" fontAlgn="auto" hangingPunct="1">
              <a:spcAft>
                <a:spcPts val="0"/>
              </a:spcAft>
              <a:buFont typeface="Wingdings"/>
              <a:buChar char=""/>
              <a:defRPr/>
            </a:pPr>
            <a:r>
              <a:rPr lang="en-US" sz="3200" dirty="0" smtClean="0">
                <a:solidFill>
                  <a:schemeClr val="bg2"/>
                </a:solidFill>
              </a:rPr>
              <a:t>Reimbursement can be claimed by programs that meet Federal regulations and:</a:t>
            </a:r>
          </a:p>
          <a:p>
            <a:pPr marL="910322" lvl="1" indent="-390138" eaLnBrk="1" fontAlgn="auto" hangingPunct="1">
              <a:spcAft>
                <a:spcPts val="0"/>
              </a:spcAft>
              <a:buFont typeface="Wingdings" pitchFamily="2" charset="2"/>
              <a:buChar char="§"/>
              <a:defRPr/>
            </a:pPr>
            <a:r>
              <a:rPr lang="en-US" sz="3200" dirty="0" smtClean="0">
                <a:solidFill>
                  <a:schemeClr val="bg2"/>
                </a:solidFill>
              </a:rPr>
              <a:t>Serve creditable meals &amp; snacks</a:t>
            </a:r>
          </a:p>
          <a:p>
            <a:pPr marL="910322" lvl="1" indent="-390138" eaLnBrk="1" fontAlgn="auto" hangingPunct="1">
              <a:spcAft>
                <a:spcPts val="0"/>
              </a:spcAft>
              <a:buFont typeface="Wingdings" pitchFamily="2" charset="2"/>
              <a:buChar char="§"/>
              <a:defRPr/>
            </a:pPr>
            <a:r>
              <a:rPr lang="en-US" sz="3200" dirty="0" smtClean="0">
                <a:solidFill>
                  <a:schemeClr val="bg2"/>
                </a:solidFill>
              </a:rPr>
              <a:t>Record creditable meal &amp; snack content</a:t>
            </a:r>
          </a:p>
          <a:p>
            <a:pPr marL="910322" lvl="1" indent="-390138" eaLnBrk="1" fontAlgn="auto" hangingPunct="1">
              <a:spcAft>
                <a:spcPts val="0"/>
              </a:spcAft>
              <a:buFont typeface="Wingdings" pitchFamily="2" charset="2"/>
              <a:buChar char="§"/>
              <a:defRPr/>
            </a:pPr>
            <a:r>
              <a:rPr lang="en-US" sz="3200" dirty="0" smtClean="0">
                <a:solidFill>
                  <a:schemeClr val="bg2"/>
                </a:solidFill>
              </a:rPr>
              <a:t>Record who eats the meals &amp; snacks</a:t>
            </a:r>
          </a:p>
          <a:p>
            <a:pPr marL="910322" lvl="1" indent="-390138" eaLnBrk="1" fontAlgn="auto" hangingPunct="1">
              <a:spcAft>
                <a:spcPts val="0"/>
              </a:spcAft>
              <a:buFont typeface="Wingdings" pitchFamily="2" charset="2"/>
              <a:buChar char="§"/>
              <a:defRPr/>
            </a:pPr>
            <a:r>
              <a:rPr lang="en-US" sz="3200" dirty="0" smtClean="0">
                <a:solidFill>
                  <a:schemeClr val="bg2"/>
                </a:solidFill>
              </a:rPr>
              <a:t>Keep records of the eligibility status of each participant</a:t>
            </a:r>
          </a:p>
          <a:p>
            <a:pPr marL="910322" lvl="1" indent="-390138" eaLnBrk="1" fontAlgn="auto" hangingPunct="1">
              <a:spcAft>
                <a:spcPts val="0"/>
              </a:spcAft>
              <a:buFont typeface="Wingdings" pitchFamily="2" charset="2"/>
              <a:buChar char="§"/>
              <a:defRPr/>
            </a:pPr>
            <a:r>
              <a:rPr lang="en-US" sz="3200" dirty="0" smtClean="0">
                <a:solidFill>
                  <a:schemeClr val="bg2"/>
                </a:solidFill>
              </a:rPr>
              <a:t>Attendance or Time In/Time Out Records </a:t>
            </a:r>
          </a:p>
          <a:p>
            <a:pPr marL="455161" indent="-455161" eaLnBrk="1" fontAlgn="auto" hangingPunct="1">
              <a:spcAft>
                <a:spcPts val="0"/>
              </a:spcAft>
              <a:buFont typeface="Wingdings"/>
              <a:buChar char=""/>
              <a:defRPr/>
            </a:pPr>
            <a:r>
              <a:rPr lang="en-US" sz="3200" dirty="0" smtClean="0">
                <a:solidFill>
                  <a:schemeClr val="bg2"/>
                </a:solidFill>
              </a:rPr>
              <a:t>Records required to make a claim:</a:t>
            </a:r>
          </a:p>
          <a:p>
            <a:pPr marL="910322" lvl="1" indent="-390138" eaLnBrk="1" fontAlgn="auto" hangingPunct="1">
              <a:spcAft>
                <a:spcPts val="0"/>
              </a:spcAft>
              <a:buFont typeface="Wingdings" pitchFamily="2" charset="2"/>
              <a:buChar char="§"/>
              <a:defRPr/>
            </a:pPr>
            <a:r>
              <a:rPr lang="en-US" sz="3200" dirty="0" smtClean="0">
                <a:solidFill>
                  <a:schemeClr val="bg2"/>
                </a:solidFill>
              </a:rPr>
              <a:t>Records of Meals Served (ROMS)</a:t>
            </a:r>
          </a:p>
          <a:p>
            <a:pPr marL="455161" indent="-455161" eaLnBrk="1" fontAlgn="auto" hangingPunct="1">
              <a:spcAft>
                <a:spcPts val="0"/>
              </a:spcAft>
              <a:buFont typeface="Wingdings"/>
              <a:buChar char=""/>
              <a:defRPr/>
            </a:pPr>
            <a:r>
              <a:rPr lang="en-US" sz="3200" dirty="0" smtClean="0">
                <a:solidFill>
                  <a:schemeClr val="bg2"/>
                </a:solidFill>
              </a:rPr>
              <a:t>Meals and snacks are reimbursed at the free rate (updated every July)</a:t>
            </a:r>
          </a:p>
          <a:p>
            <a:pPr marL="910322" lvl="1" indent="-390138" eaLnBrk="1" fontAlgn="auto" hangingPunct="1">
              <a:spcAft>
                <a:spcPts val="0"/>
              </a:spcAft>
              <a:buFont typeface="Wingdings" pitchFamily="2" charset="2"/>
              <a:buChar char="§"/>
              <a:defRPr/>
            </a:pPr>
            <a:r>
              <a:rPr lang="en-US" sz="3200" dirty="0" smtClean="0">
                <a:solidFill>
                  <a:schemeClr val="bg2"/>
                </a:solidFill>
              </a:rPr>
              <a:t>Lunch/supper: $3.46</a:t>
            </a:r>
          </a:p>
          <a:p>
            <a:pPr marL="910322" lvl="1" indent="-390138" eaLnBrk="1" fontAlgn="auto" hangingPunct="1">
              <a:spcAft>
                <a:spcPts val="0"/>
              </a:spcAft>
              <a:buFont typeface="Wingdings" pitchFamily="2" charset="2"/>
              <a:buChar char="§"/>
              <a:defRPr/>
            </a:pPr>
            <a:r>
              <a:rPr lang="en-US" sz="3200" dirty="0" smtClean="0">
                <a:solidFill>
                  <a:schemeClr val="bg2"/>
                </a:solidFill>
              </a:rPr>
              <a:t>Snack: $0.88</a:t>
            </a:r>
            <a:endParaRPr lang="en-US" sz="3600" dirty="0" smtClean="0">
              <a:solidFill>
                <a:schemeClr val="bg2"/>
              </a:solidFill>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871502" y="325120"/>
            <a:ext cx="11595947" cy="1408853"/>
          </a:xfrm>
        </p:spPr>
        <p:txBody>
          <a:bodyPr lIns="130046" tIns="65023" rIns="130046" bIns="65023"/>
          <a:lstStyle/>
          <a:p>
            <a:pPr algn="ctr" eaLnBrk="1" hangingPunct="1"/>
            <a:r>
              <a:rPr lang="en-US" dirty="0" smtClean="0"/>
              <a:t>Contact CACFP</a:t>
            </a:r>
          </a:p>
        </p:txBody>
      </p:sp>
      <p:sp>
        <p:nvSpPr>
          <p:cNvPr id="164867" name="Content Placeholder 2"/>
          <p:cNvSpPr>
            <a:spLocks noGrp="1"/>
          </p:cNvSpPr>
          <p:nvPr>
            <p:ph sz="quarter" idx="1"/>
          </p:nvPr>
        </p:nvSpPr>
        <p:spPr>
          <a:xfrm>
            <a:off x="863600" y="2819400"/>
            <a:ext cx="11595947" cy="6394027"/>
          </a:xfrm>
        </p:spPr>
        <p:txBody>
          <a:bodyPr lIns="130046" tIns="65023" rIns="130046" bIns="65023"/>
          <a:lstStyle/>
          <a:p>
            <a:pPr algn="ctr" eaLnBrk="1" hangingPunct="1">
              <a:buFont typeface="Wingdings" pitchFamily="2" charset="2"/>
              <a:buNone/>
            </a:pPr>
            <a:r>
              <a:rPr lang="en-US" sz="4400" dirty="0" smtClean="0"/>
              <a:t>Main line: 303-692-2330</a:t>
            </a:r>
          </a:p>
          <a:p>
            <a:pPr algn="ctr" eaLnBrk="1" hangingPunct="1">
              <a:buFont typeface="Wingdings" pitchFamily="2" charset="2"/>
              <a:buNone/>
            </a:pPr>
            <a:r>
              <a:rPr lang="en-US" sz="4000" dirty="0" smtClean="0"/>
              <a:t>Meghan George-Nichols 303-692-6277</a:t>
            </a:r>
          </a:p>
          <a:p>
            <a:pPr algn="ctr" eaLnBrk="1" hangingPunct="1">
              <a:buFont typeface="Wingdings" pitchFamily="2" charset="2"/>
              <a:buNone/>
            </a:pPr>
            <a:r>
              <a:rPr lang="en-US" sz="4000" dirty="0" smtClean="0"/>
              <a:t>Website: </a:t>
            </a:r>
            <a:r>
              <a:rPr lang="en-US" sz="3600" dirty="0" smtClean="0">
                <a:hlinkClick r:id="rId3"/>
              </a:rPr>
              <a:t>https://www.colorado.gov/pacific/cdphe/cacfp</a:t>
            </a:r>
            <a:r>
              <a:rPr lang="en-US" sz="3600" dirty="0" smtClean="0"/>
              <a:t> </a:t>
            </a:r>
          </a:p>
          <a:p>
            <a:pPr algn="ctr" eaLnBrk="1" hangingPunct="1">
              <a:buFont typeface="Wingdings" pitchFamily="2" charset="2"/>
              <a:buNone/>
            </a:pPr>
            <a:endParaRPr lang="en-US" sz="3600" dirty="0" smtClean="0"/>
          </a:p>
          <a:p>
            <a:pPr eaLnBrk="1" hangingPunct="1"/>
            <a:endParaRPr lang="en-US" dirty="0" smtClean="0"/>
          </a:p>
          <a:p>
            <a:pPr lvl="1" eaLnBrk="1" hangingPunct="1">
              <a:buFont typeface="Wingdings 2" pitchFamily="18" charset="2"/>
              <a:buNone/>
            </a:pP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3962400"/>
            <a:ext cx="10972800" cy="9144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210327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71502" y="325120"/>
            <a:ext cx="11595947" cy="1408853"/>
          </a:xfrm>
        </p:spPr>
        <p:txBody>
          <a:bodyPr lIns="130046" tIns="65023" rIns="130046" bIns="65023"/>
          <a:lstStyle/>
          <a:p>
            <a:pPr algn="ctr" eaLnBrk="1" hangingPunct="1"/>
            <a:r>
              <a:rPr lang="en-US" smtClean="0"/>
              <a:t>CACFP Programs</a:t>
            </a:r>
          </a:p>
        </p:txBody>
      </p:sp>
      <p:sp>
        <p:nvSpPr>
          <p:cNvPr id="19459" name="Content Placeholder 2"/>
          <p:cNvSpPr>
            <a:spLocks noGrp="1"/>
          </p:cNvSpPr>
          <p:nvPr>
            <p:ph sz="quarter" idx="1"/>
          </p:nvPr>
        </p:nvSpPr>
        <p:spPr>
          <a:xfrm>
            <a:off x="939800" y="1981200"/>
            <a:ext cx="11595947" cy="6394027"/>
          </a:xfrm>
        </p:spPr>
        <p:txBody>
          <a:bodyPr lIns="130046" tIns="65023" rIns="130046" bIns="65023"/>
          <a:lstStyle/>
          <a:p>
            <a:pPr eaLnBrk="1" hangingPunct="1">
              <a:buFont typeface="Wingdings" pitchFamily="2" charset="2"/>
              <a:buChar char="q"/>
            </a:pPr>
            <a:r>
              <a:rPr lang="en-US" dirty="0" smtClean="0"/>
              <a:t>Child Care Centers</a:t>
            </a:r>
          </a:p>
          <a:p>
            <a:pPr eaLnBrk="1" hangingPunct="1">
              <a:buFont typeface="Wingdings" pitchFamily="2" charset="2"/>
              <a:buChar char="q"/>
            </a:pPr>
            <a:r>
              <a:rPr lang="en-US" dirty="0" smtClean="0"/>
              <a:t>Adult Day Care Programs</a:t>
            </a:r>
          </a:p>
          <a:p>
            <a:pPr eaLnBrk="1" hangingPunct="1">
              <a:buFont typeface="Wingdings" pitchFamily="2" charset="2"/>
              <a:buChar char="q"/>
            </a:pPr>
            <a:r>
              <a:rPr lang="en-US" dirty="0" smtClean="0"/>
              <a:t>Head Start Programs</a:t>
            </a:r>
          </a:p>
          <a:p>
            <a:pPr eaLnBrk="1" hangingPunct="1">
              <a:buFont typeface="Wingdings" pitchFamily="2" charset="2"/>
              <a:buChar char="q"/>
            </a:pPr>
            <a:r>
              <a:rPr lang="en-US" dirty="0" smtClean="0"/>
              <a:t>Homeless/Domestic Violence Shelters</a:t>
            </a:r>
          </a:p>
          <a:p>
            <a:pPr eaLnBrk="1" hangingPunct="1">
              <a:buFont typeface="Wingdings" pitchFamily="2" charset="2"/>
              <a:buChar char="q"/>
            </a:pPr>
            <a:r>
              <a:rPr lang="en-US" dirty="0" smtClean="0"/>
              <a:t>Outside School Hours</a:t>
            </a:r>
          </a:p>
          <a:p>
            <a:pPr eaLnBrk="1" hangingPunct="1">
              <a:buFont typeface="Wingdings" pitchFamily="2" charset="2"/>
              <a:buChar char="q"/>
            </a:pPr>
            <a:r>
              <a:rPr lang="en-US" dirty="0" smtClean="0"/>
              <a:t>At-Risk Meal Program</a:t>
            </a:r>
          </a:p>
          <a:p>
            <a:pPr eaLnBrk="1" hangingPunct="1">
              <a:buFont typeface="Wingdings" pitchFamily="2" charset="2"/>
              <a:buChar char="q"/>
            </a:pPr>
            <a:r>
              <a:rPr lang="en-US" dirty="0" smtClean="0"/>
              <a:t>Family Day Care Homes</a:t>
            </a:r>
          </a:p>
        </p:txBody>
      </p:sp>
      <p:pic>
        <p:nvPicPr>
          <p:cNvPr id="19460" name="Picture 4" descr="nutrition-infants.jpg"/>
          <p:cNvPicPr>
            <a:picLocks noChangeAspect="1"/>
          </p:cNvPicPr>
          <p:nvPr/>
        </p:nvPicPr>
        <p:blipFill>
          <a:blip r:embed="rId3"/>
          <a:srcRect/>
          <a:stretch>
            <a:fillRect/>
          </a:stretch>
        </p:blipFill>
        <p:spPr bwMode="auto">
          <a:xfrm rot="-505000">
            <a:off x="7999307" y="7292622"/>
            <a:ext cx="3079609" cy="1998134"/>
          </a:xfrm>
          <a:prstGeom prst="rect">
            <a:avLst/>
          </a:prstGeom>
          <a:noFill/>
          <a:ln w="9525">
            <a:noFill/>
            <a:miter lim="800000"/>
            <a:headEnd/>
            <a:tailEnd/>
          </a:ln>
        </p:spPr>
      </p:pic>
      <p:pic>
        <p:nvPicPr>
          <p:cNvPr id="19461" name="Picture 6" descr="smiling-children.jpg"/>
          <p:cNvPicPr>
            <a:picLocks noChangeAspect="1"/>
          </p:cNvPicPr>
          <p:nvPr/>
        </p:nvPicPr>
        <p:blipFill>
          <a:blip r:embed="rId4"/>
          <a:srcRect/>
          <a:stretch>
            <a:fillRect/>
          </a:stretch>
        </p:blipFill>
        <p:spPr bwMode="auto">
          <a:xfrm rot="-334360">
            <a:off x="8353778" y="1939433"/>
            <a:ext cx="2844800" cy="2133599"/>
          </a:xfrm>
          <a:prstGeom prst="rect">
            <a:avLst/>
          </a:prstGeom>
          <a:noFill/>
          <a:ln w="9525">
            <a:noFill/>
            <a:miter lim="800000"/>
            <a:headEnd/>
            <a:tailEnd/>
          </a:ln>
        </p:spPr>
      </p:pic>
      <p:pic>
        <p:nvPicPr>
          <p:cNvPr id="19462" name="Picture 7" descr="imagesCATCVS51.jpg"/>
          <p:cNvPicPr>
            <a:picLocks noChangeAspect="1"/>
          </p:cNvPicPr>
          <p:nvPr/>
        </p:nvPicPr>
        <p:blipFill>
          <a:blip r:embed="rId5"/>
          <a:srcRect/>
          <a:stretch>
            <a:fillRect/>
          </a:stretch>
        </p:blipFill>
        <p:spPr bwMode="auto">
          <a:xfrm>
            <a:off x="9103361" y="5093547"/>
            <a:ext cx="3501814" cy="205457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Current Library Sites</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t> Carbondale Library</a:t>
            </a:r>
          </a:p>
          <a:p>
            <a:pPr>
              <a:buFont typeface="Wingdings" pitchFamily="2" charset="2"/>
              <a:buChar char="q"/>
            </a:pPr>
            <a:r>
              <a:rPr lang="en-US" dirty="0" smtClean="0"/>
              <a:t>Central Library (Aurora)</a:t>
            </a:r>
          </a:p>
          <a:p>
            <a:pPr>
              <a:buFont typeface="Wingdings" pitchFamily="2" charset="2"/>
              <a:buChar char="q"/>
            </a:pPr>
            <a:r>
              <a:rPr lang="en-US" dirty="0" smtClean="0"/>
              <a:t>Loveland Library</a:t>
            </a:r>
          </a:p>
          <a:p>
            <a:pPr>
              <a:buFont typeface="Wingdings" pitchFamily="2" charset="2"/>
              <a:buChar char="q"/>
            </a:pPr>
            <a:r>
              <a:rPr lang="en-US" dirty="0" smtClean="0"/>
              <a:t>Lucero Library (Pueblo)</a:t>
            </a:r>
          </a:p>
          <a:p>
            <a:pPr>
              <a:buFont typeface="Wingdings" pitchFamily="2" charset="2"/>
              <a:buChar char="q"/>
            </a:pPr>
            <a:r>
              <a:rPr lang="en-US" dirty="0" smtClean="0"/>
              <a:t>Mancos Public Library</a:t>
            </a:r>
          </a:p>
          <a:p>
            <a:pPr>
              <a:buFont typeface="Wingdings" pitchFamily="2" charset="2"/>
              <a:buChar char="q"/>
            </a:pPr>
            <a:r>
              <a:rPr lang="en-US" dirty="0" smtClean="0"/>
              <a:t>MLK Library (Aurora)</a:t>
            </a:r>
            <a:endParaRPr lang="en-US" dirty="0" smtClean="0"/>
          </a:p>
          <a:p>
            <a:endParaRPr lang="en-US" dirty="0"/>
          </a:p>
        </p:txBody>
      </p:sp>
    </p:spTree>
    <p:extLst>
      <p:ext uri="{BB962C8B-B14F-4D97-AF65-F5344CB8AC3E}">
        <p14:creationId xmlns:p14="http://schemas.microsoft.com/office/powerpoint/2010/main" val="203943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747" y="216747"/>
            <a:ext cx="4009813" cy="1977975"/>
          </a:xfrm>
          <a:prstGeom prst="rect">
            <a:avLst/>
          </a:prstGeom>
          <a:noFill/>
        </p:spPr>
        <p:txBody>
          <a:bodyPr lIns="130046" tIns="65023" rIns="130046" bIns="65023">
            <a:spAutoFit/>
          </a:bodyPr>
          <a:lstStyle/>
          <a:p>
            <a:pPr algn="ctr" fontAlgn="auto">
              <a:spcBef>
                <a:spcPts val="0"/>
              </a:spcBef>
              <a:spcAft>
                <a:spcPts val="0"/>
              </a:spcAft>
              <a:defRPr/>
            </a:pPr>
            <a:r>
              <a:rPr lang="en-US" sz="4000" b="1" dirty="0">
                <a:solidFill>
                  <a:schemeClr val="tx2">
                    <a:lumMod val="75000"/>
                  </a:schemeClr>
                </a:solidFill>
                <a:latin typeface="+mn-lt"/>
                <a:cs typeface="+mn-cs"/>
              </a:rPr>
              <a:t>CACFP Nutrition-related Goals</a:t>
            </a:r>
          </a:p>
        </p:txBody>
      </p:sp>
      <p:graphicFrame>
        <p:nvGraphicFramePr>
          <p:cNvPr id="6" name="Content Placeholder 3"/>
          <p:cNvGraphicFramePr>
            <a:graphicFrameLocks/>
          </p:cNvGraphicFramePr>
          <p:nvPr/>
        </p:nvGraphicFramePr>
        <p:xfrm>
          <a:off x="381000" y="381000"/>
          <a:ext cx="12623800" cy="937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History of At-Risk Afterschool Meals</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solidFill>
                  <a:schemeClr val="bg2"/>
                </a:solidFill>
              </a:rPr>
              <a:t> 1994- Healthy Meals for Healthy Americans Act</a:t>
            </a:r>
          </a:p>
          <a:p>
            <a:pPr lvl="3">
              <a:buFont typeface="Wingdings" pitchFamily="2" charset="2"/>
              <a:buChar char="q"/>
            </a:pPr>
            <a:r>
              <a:rPr lang="en-US" dirty="0" smtClean="0">
                <a:solidFill>
                  <a:schemeClr val="bg2"/>
                </a:solidFill>
              </a:rPr>
              <a:t>Demonstration projects- snacks to children between the ages of 13 and 18, in areas of high rates of violence or drug and alcohol use</a:t>
            </a:r>
          </a:p>
          <a:p>
            <a:pPr>
              <a:buFont typeface="Wingdings" pitchFamily="2" charset="2"/>
              <a:buChar char="q"/>
            </a:pPr>
            <a:r>
              <a:rPr lang="en-US" dirty="0" smtClean="0">
                <a:solidFill>
                  <a:schemeClr val="bg2"/>
                </a:solidFill>
              </a:rPr>
              <a:t> 2010- The Healthy, Hunger Free Kids Act</a:t>
            </a:r>
          </a:p>
          <a:p>
            <a:pPr lvl="3">
              <a:buFont typeface="Wingdings" pitchFamily="2" charset="2"/>
              <a:buChar char="q"/>
            </a:pPr>
            <a:r>
              <a:rPr lang="en-US" dirty="0" smtClean="0">
                <a:solidFill>
                  <a:schemeClr val="bg2"/>
                </a:solidFill>
              </a:rPr>
              <a:t>Expanded meal reimbursement for At-Risk Afterschool programs in all States</a:t>
            </a:r>
          </a:p>
          <a:p>
            <a:pPr>
              <a:buFont typeface="Arial"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Program Benefits</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t>Reimbursement for snacks and meals (typically suppers) after school and on weekends and school holidays</a:t>
            </a:r>
          </a:p>
          <a:p>
            <a:pPr>
              <a:buFont typeface="Wingdings" pitchFamily="2" charset="2"/>
              <a:buChar char="q"/>
            </a:pPr>
            <a:r>
              <a:rPr lang="en-US" dirty="0" smtClean="0"/>
              <a:t>Site eligible to claim up to one snack and meal served to each eligible participant per day</a:t>
            </a:r>
          </a:p>
          <a:p>
            <a:pPr>
              <a:buFont typeface="Wingdings" pitchFamily="2" charset="2"/>
              <a:buChar char="q"/>
            </a:pPr>
            <a:r>
              <a:rPr lang="en-US" dirty="0" smtClean="0"/>
              <a:t>All approved at-risk meals and snacks are eligible for reimbursement at the free rate</a:t>
            </a:r>
          </a:p>
          <a:p>
            <a:pPr>
              <a:buFont typeface="Wingdings" pitchFamily="2" charset="2"/>
              <a:buChar char="q"/>
            </a:pPr>
            <a:r>
              <a:rPr lang="en-US" dirty="0" smtClean="0"/>
              <a:t>Eligible for reimbursement during the school year only, unless the qualifying school operates </a:t>
            </a:r>
            <a:r>
              <a:rPr lang="en-US" smtClean="0"/>
              <a:t>year round</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At-Risk Institutions can be…</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t>Independent sites, self sponsor or participate under a sponsor</a:t>
            </a:r>
            <a:endParaRPr lang="en-US" dirty="0" smtClean="0">
              <a:solidFill>
                <a:schemeClr val="bg2"/>
              </a:solidFill>
            </a:endParaRPr>
          </a:p>
          <a:p>
            <a:pPr>
              <a:buFont typeface="Wingdings" pitchFamily="2" charset="2"/>
              <a:buChar char="q"/>
            </a:pPr>
            <a:r>
              <a:rPr lang="en-US" dirty="0" smtClean="0">
                <a:solidFill>
                  <a:schemeClr val="bg2"/>
                </a:solidFill>
              </a:rPr>
              <a:t>School Food Authority </a:t>
            </a:r>
            <a:r>
              <a:rPr lang="en-US" dirty="0" smtClean="0"/>
              <a:t>(SFA)</a:t>
            </a:r>
          </a:p>
          <a:p>
            <a:pPr>
              <a:buFont typeface="Wingdings" pitchFamily="2" charset="2"/>
              <a:buChar char="q"/>
            </a:pPr>
            <a:r>
              <a:rPr lang="en-US" dirty="0" smtClean="0"/>
              <a:t>Child care centers with an at-risk component</a:t>
            </a:r>
          </a:p>
          <a:p>
            <a:pPr>
              <a:buFont typeface="Wingdings" pitchFamily="2" charset="2"/>
              <a:buChar char="q"/>
            </a:pPr>
            <a:r>
              <a:rPr lang="en-US" dirty="0" smtClean="0"/>
              <a:t>Extended day schools</a:t>
            </a:r>
          </a:p>
          <a:p>
            <a:pPr>
              <a:buFont typeface="Wingdings" pitchFamily="2" charset="2"/>
              <a:buChar char="q"/>
            </a:pPr>
            <a:r>
              <a:rPr lang="en-US" dirty="0" smtClean="0"/>
              <a:t>Military programs with an at-risk component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4800"/>
            <a:ext cx="11811000" cy="1676400"/>
          </a:xfrm>
        </p:spPr>
        <p:txBody>
          <a:bodyPr/>
          <a:lstStyle/>
          <a:p>
            <a:pPr algn="ctr"/>
            <a:r>
              <a:rPr lang="en-US" sz="5400" dirty="0" smtClean="0"/>
              <a:t>At-Risk Afterschool</a:t>
            </a:r>
            <a:br>
              <a:rPr lang="en-US" sz="5400" dirty="0" smtClean="0"/>
            </a:br>
            <a:r>
              <a:rPr lang="en-US" sz="5400" dirty="0" smtClean="0"/>
              <a:t>Program Requirements</a:t>
            </a:r>
            <a:endParaRPr lang="en-US" sz="5400" dirty="0"/>
          </a:p>
        </p:txBody>
      </p:sp>
      <p:sp>
        <p:nvSpPr>
          <p:cNvPr id="3" name="Content Placeholder 2"/>
          <p:cNvSpPr>
            <a:spLocks noGrp="1"/>
          </p:cNvSpPr>
          <p:nvPr>
            <p:ph idx="1"/>
          </p:nvPr>
        </p:nvSpPr>
        <p:spPr>
          <a:xfrm>
            <a:off x="558800" y="2286000"/>
            <a:ext cx="10972800" cy="6324600"/>
          </a:xfrm>
        </p:spPr>
        <p:txBody>
          <a:bodyPr/>
          <a:lstStyle/>
          <a:p>
            <a:pPr>
              <a:buFont typeface="Wingdings" pitchFamily="2" charset="2"/>
              <a:buChar char="q"/>
            </a:pPr>
            <a:r>
              <a:rPr lang="en-US" dirty="0" smtClean="0"/>
              <a:t> Be organized to primarily provide care for children after school or on weekends, holidays, or school vacations during the regular school year</a:t>
            </a:r>
          </a:p>
          <a:p>
            <a:pPr>
              <a:buFont typeface="Wingdings" pitchFamily="2" charset="2"/>
              <a:buChar char="q"/>
            </a:pPr>
            <a:r>
              <a:rPr lang="en-US" dirty="0" smtClean="0"/>
              <a:t> Site located in a geographical area served by a school in which 50% or more of children enrolled are eligible for free/reduced meals</a:t>
            </a:r>
          </a:p>
          <a:p>
            <a:pPr>
              <a:buFont typeface="Wingdings" pitchFamily="2" charset="2"/>
              <a:buChar char="q"/>
            </a:pPr>
            <a:r>
              <a:rPr lang="en-US" dirty="0" smtClean="0"/>
              <a:t> Operate a program with regular educational or enrichment activities for children during the regular school year</a:t>
            </a:r>
          </a:p>
          <a:p>
            <a:pPr>
              <a:buFont typeface="Arial"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2805</TotalTime>
  <Words>1194</Words>
  <Application>Microsoft Office PowerPoint</Application>
  <PresentationFormat>Custom</PresentationFormat>
  <Paragraphs>266</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Avenir</vt:lpstr>
      <vt:lpstr>Trebuchet MS</vt:lpstr>
      <vt:lpstr>Wingdings</vt:lpstr>
      <vt:lpstr>Wingdings 2</vt:lpstr>
      <vt:lpstr>7_Office Theme</vt:lpstr>
      <vt:lpstr>Colorado Department of Public Health and Environment  Child and Adult Care Food Program (CACFP) </vt:lpstr>
      <vt:lpstr>CACFP</vt:lpstr>
      <vt:lpstr>CACFP Programs</vt:lpstr>
      <vt:lpstr>Current Library Sites</vt:lpstr>
      <vt:lpstr>PowerPoint Presentation</vt:lpstr>
      <vt:lpstr>History of At-Risk Afterschool Meals</vt:lpstr>
      <vt:lpstr>Program Benefits</vt:lpstr>
      <vt:lpstr>At-Risk Institutions can be…</vt:lpstr>
      <vt:lpstr>At-Risk Afterschool Program Requirements</vt:lpstr>
      <vt:lpstr>At-Risk Afterschool Program Requirements</vt:lpstr>
      <vt:lpstr>Participant Eligibility</vt:lpstr>
      <vt:lpstr>Meal Pattern Requirements, Components, and Creditable Foods</vt:lpstr>
      <vt:lpstr>Meal Pattern</vt:lpstr>
      <vt:lpstr>Meal Pattern Components</vt:lpstr>
      <vt:lpstr>Lunch/Supper Meal Pattern</vt:lpstr>
      <vt:lpstr>Snack Meal Pattern</vt:lpstr>
      <vt:lpstr>New Age Group 13-18 years old</vt:lpstr>
      <vt:lpstr>At-risk Meal Requirements</vt:lpstr>
      <vt:lpstr>Record of Meals Served (ROMS)</vt:lpstr>
      <vt:lpstr>Attendance Requriements</vt:lpstr>
      <vt:lpstr>CACFP Record Keeping</vt:lpstr>
      <vt:lpstr>Record Keeping for Claim Reimbursement</vt:lpstr>
      <vt:lpstr>Contact CACFP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Euismod Risus Scelerisque Aliquet</dc:title>
  <dc:creator>Christopfel, Jodi</dc:creator>
  <cp:lastModifiedBy>George-Nichols, Meghan</cp:lastModifiedBy>
  <cp:revision>237</cp:revision>
  <dcterms:created xsi:type="dcterms:W3CDTF">2014-01-16T23:28:42Z</dcterms:created>
  <dcterms:modified xsi:type="dcterms:W3CDTF">2018-01-24T20:12:16Z</dcterms:modified>
</cp:coreProperties>
</file>