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2"/>
  </p:notesMasterIdLst>
  <p:handoutMasterIdLst>
    <p:handoutMasterId r:id="rId33"/>
  </p:handoutMasterIdLst>
  <p:sldIdLst>
    <p:sldId id="475" r:id="rId2"/>
    <p:sldId id="547" r:id="rId3"/>
    <p:sldId id="519" r:id="rId4"/>
    <p:sldId id="521" r:id="rId5"/>
    <p:sldId id="522" r:id="rId6"/>
    <p:sldId id="523" r:id="rId7"/>
    <p:sldId id="545" r:id="rId8"/>
    <p:sldId id="527" r:id="rId9"/>
    <p:sldId id="543" r:id="rId10"/>
    <p:sldId id="546" r:id="rId11"/>
    <p:sldId id="548" r:id="rId12"/>
    <p:sldId id="557" r:id="rId13"/>
    <p:sldId id="524" r:id="rId14"/>
    <p:sldId id="525" r:id="rId15"/>
    <p:sldId id="526" r:id="rId16"/>
    <p:sldId id="530" r:id="rId17"/>
    <p:sldId id="532" r:id="rId18"/>
    <p:sldId id="564" r:id="rId19"/>
    <p:sldId id="533" r:id="rId20"/>
    <p:sldId id="576" r:id="rId21"/>
    <p:sldId id="513" r:id="rId22"/>
    <p:sldId id="567" r:id="rId23"/>
    <p:sldId id="577" r:id="rId24"/>
    <p:sldId id="578" r:id="rId25"/>
    <p:sldId id="566" r:id="rId26"/>
    <p:sldId id="580" r:id="rId27"/>
    <p:sldId id="579" r:id="rId28"/>
    <p:sldId id="575" r:id="rId29"/>
    <p:sldId id="581" r:id="rId30"/>
    <p:sldId id="574" r:id="rId31"/>
  </p:sldIdLst>
  <p:sldSz cx="9144000" cy="6858000" type="screen4x3"/>
  <p:notesSz cx="6881813" cy="92964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00FF"/>
    <a:srgbClr val="FF3300"/>
    <a:srgbClr val="197A9B"/>
    <a:srgbClr val="FAAB67"/>
    <a:srgbClr val="C6EAF6"/>
    <a:srgbClr val="FFC74E"/>
    <a:srgbClr val="0F5871"/>
    <a:srgbClr val="3F15D9"/>
    <a:srgbClr val="ABC1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48" autoAdjust="0"/>
    <p:restoredTop sz="96911" autoAdjust="0"/>
  </p:normalViewPr>
  <p:slideViewPr>
    <p:cSldViewPr>
      <p:cViewPr>
        <p:scale>
          <a:sx n="80" d="100"/>
          <a:sy n="80" d="100"/>
        </p:scale>
        <p:origin x="-2598" y="-1074"/>
      </p:cViewPr>
      <p:guideLst>
        <p:guide orient="horz" pos="2160"/>
        <p:guide pos="2880"/>
      </p:guideLst>
    </p:cSldViewPr>
  </p:slideViewPr>
  <p:notesTextViewPr>
    <p:cViewPr>
      <p:scale>
        <a:sx n="1" d="1"/>
        <a:sy n="1" d="1"/>
      </p:scale>
      <p:origin x="0" y="0"/>
    </p:cViewPr>
  </p:notesTextViewPr>
  <p:sorterViewPr>
    <p:cViewPr>
      <p:scale>
        <a:sx n="95" d="100"/>
        <a:sy n="95" d="100"/>
      </p:scale>
      <p:origin x="0" y="0"/>
    </p:cViewPr>
  </p:sorterViewPr>
  <p:notesViewPr>
    <p:cSldViewPr>
      <p:cViewPr>
        <p:scale>
          <a:sx n="100" d="100"/>
          <a:sy n="100" d="100"/>
        </p:scale>
        <p:origin x="-1062" y="78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a:latin typeface="Palatino Linotype" pitchFamily="18" charset="0"/>
            </a:defRPr>
          </a:pPr>
          <a:endParaRPr lang="en-US"/>
        </a:p>
      </c:txPr>
    </c:title>
    <c:autoTitleDeleted val="0"/>
    <c:plotArea>
      <c:layout/>
      <c:pieChart>
        <c:varyColors val="1"/>
        <c:ser>
          <c:idx val="0"/>
          <c:order val="0"/>
          <c:tx>
            <c:strRef>
              <c:f>Sheet1!$B$1</c:f>
              <c:strCache>
                <c:ptCount val="1"/>
                <c:pt idx="0">
                  <c:v>Sales</c:v>
                </c:pt>
              </c:strCache>
            </c:strRef>
          </c:tx>
          <c:dPt>
            <c:idx val="3"/>
            <c:bubble3D val="0"/>
            <c:spPr>
              <a:solidFill>
                <a:srgbClr val="ABC178"/>
              </a:solidFill>
            </c:spPr>
          </c:dPt>
          <c:dPt>
            <c:idx val="4"/>
            <c:bubble3D val="0"/>
            <c:spPr>
              <a:solidFill>
                <a:srgbClr val="907266"/>
              </a:solidFill>
            </c:spPr>
          </c:dPt>
          <c:dPt>
            <c:idx val="5"/>
            <c:bubble3D val="0"/>
            <c:spPr>
              <a:solidFill>
                <a:srgbClr val="8C8C96"/>
              </a:solidFill>
            </c:spPr>
          </c:dPt>
          <c:cat>
            <c:strRef>
              <c:f>Sheet1!$A$2:$A$8</c:f>
              <c:strCache>
                <c:ptCount val="7"/>
                <c:pt idx="0">
                  <c:v>1st Qtr</c:v>
                </c:pt>
                <c:pt idx="1">
                  <c:v>2nd Qtr</c:v>
                </c:pt>
                <c:pt idx="2">
                  <c:v>3rd Qtr</c:v>
                </c:pt>
                <c:pt idx="3">
                  <c:v>4th Qtr</c:v>
                </c:pt>
                <c:pt idx="4">
                  <c:v>1st Qtr</c:v>
                </c:pt>
                <c:pt idx="5">
                  <c:v>2nd Qtr</c:v>
                </c:pt>
                <c:pt idx="6">
                  <c:v>3rd Qtr</c:v>
                </c:pt>
              </c:strCache>
            </c:strRef>
          </c:cat>
          <c:val>
            <c:numRef>
              <c:f>Sheet1!$B$2:$B$8</c:f>
              <c:numCache>
                <c:formatCode>General</c:formatCode>
                <c:ptCount val="7"/>
                <c:pt idx="0">
                  <c:v>2</c:v>
                </c:pt>
                <c:pt idx="1">
                  <c:v>2</c:v>
                </c:pt>
                <c:pt idx="2">
                  <c:v>2</c:v>
                </c:pt>
                <c:pt idx="3">
                  <c:v>2</c:v>
                </c:pt>
                <c:pt idx="4">
                  <c:v>2</c:v>
                </c:pt>
                <c:pt idx="5">
                  <c:v>2</c:v>
                </c:pt>
                <c:pt idx="6">
                  <c:v>2</c:v>
                </c:pt>
              </c:numCache>
            </c:numRef>
          </c:val>
        </c:ser>
        <c:dLbls>
          <c:showLegendKey val="0"/>
          <c:showVal val="0"/>
          <c:showCatName val="0"/>
          <c:showSerName val="0"/>
          <c:showPercent val="0"/>
          <c:showBubbleSize val="0"/>
          <c:showLeaderLines val="0"/>
        </c:dLbls>
        <c:firstSliceAng val="0"/>
      </c:pieChart>
    </c:plotArea>
    <c:legend>
      <c:legendPos val="r"/>
      <c:legendEntry>
        <c:idx val="0"/>
        <c:txPr>
          <a:bodyPr/>
          <a:lstStyle/>
          <a:p>
            <a:pPr>
              <a:defRPr>
                <a:latin typeface="Calibri" pitchFamily="34" charset="0"/>
              </a:defRPr>
            </a:pPr>
            <a:endParaRPr lang="en-US"/>
          </a:p>
        </c:txPr>
      </c:legendEntry>
      <c:legendEntry>
        <c:idx val="1"/>
        <c:txPr>
          <a:bodyPr/>
          <a:lstStyle/>
          <a:p>
            <a:pPr>
              <a:defRPr>
                <a:latin typeface="Calibri" pitchFamily="34" charset="0"/>
              </a:defRPr>
            </a:pPr>
            <a:endParaRPr lang="en-US"/>
          </a:p>
        </c:txPr>
      </c:legendEntry>
      <c:legendEntry>
        <c:idx val="2"/>
        <c:txPr>
          <a:bodyPr/>
          <a:lstStyle/>
          <a:p>
            <a:pPr>
              <a:defRPr>
                <a:latin typeface="Calibri" pitchFamily="34" charset="0"/>
              </a:defRPr>
            </a:pPr>
            <a:endParaRPr lang="en-US"/>
          </a:p>
        </c:txPr>
      </c:legendEntry>
      <c:legendEntry>
        <c:idx val="3"/>
        <c:txPr>
          <a:bodyPr/>
          <a:lstStyle/>
          <a:p>
            <a:pPr>
              <a:defRPr>
                <a:latin typeface="Calibri" pitchFamily="34" charset="0"/>
              </a:defRPr>
            </a:pPr>
            <a:endParaRPr lang="en-US"/>
          </a:p>
        </c:txPr>
      </c:legendEntry>
      <c:legendEntry>
        <c:idx val="4"/>
        <c:txPr>
          <a:bodyPr/>
          <a:lstStyle/>
          <a:p>
            <a:pPr>
              <a:defRPr>
                <a:latin typeface="Calibri" pitchFamily="34" charset="0"/>
              </a:defRPr>
            </a:pPr>
            <a:endParaRPr lang="en-US"/>
          </a:p>
        </c:txPr>
      </c:legendEntry>
      <c:legendEntry>
        <c:idx val="5"/>
        <c:txPr>
          <a:bodyPr/>
          <a:lstStyle/>
          <a:p>
            <a:pPr>
              <a:defRPr>
                <a:latin typeface="Calibri" pitchFamily="34" charset="0"/>
              </a:defRPr>
            </a:pPr>
            <a:endParaRPr lang="en-US"/>
          </a:p>
        </c:txPr>
      </c:legendEntry>
      <c:legendEntry>
        <c:idx val="6"/>
        <c:txPr>
          <a:bodyPr/>
          <a:lstStyle/>
          <a:p>
            <a:pPr>
              <a:defRPr>
                <a:latin typeface="Calibri" pitchFamily="34" charset="0"/>
              </a:defRPr>
            </a:pPr>
            <a:endParaRPr lang="en-US"/>
          </a:p>
        </c:txPr>
      </c:legendEntry>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82742"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514" y="0"/>
            <a:ext cx="2982742" cy="465138"/>
          </a:xfrm>
          <a:prstGeom prst="rect">
            <a:avLst/>
          </a:prstGeom>
        </p:spPr>
        <p:txBody>
          <a:bodyPr vert="horz" lIns="91440" tIns="45720" rIns="91440" bIns="45720" rtlCol="0"/>
          <a:lstStyle>
            <a:lvl1pPr algn="r">
              <a:defRPr sz="1200"/>
            </a:lvl1pPr>
          </a:lstStyle>
          <a:p>
            <a:fld id="{2623AA7D-0C1A-41A3-BB5B-29FEE208A62C}" type="datetimeFigureOut">
              <a:rPr lang="en-US" smtClean="0"/>
              <a:pPr/>
              <a:t>4/21/2014</a:t>
            </a:fld>
            <a:endParaRPr lang="en-US"/>
          </a:p>
        </p:txBody>
      </p:sp>
      <p:sp>
        <p:nvSpPr>
          <p:cNvPr id="4" name="Footer Placeholder 3"/>
          <p:cNvSpPr>
            <a:spLocks noGrp="1"/>
          </p:cNvSpPr>
          <p:nvPr>
            <p:ph type="ftr" sz="quarter" idx="2"/>
          </p:nvPr>
        </p:nvSpPr>
        <p:spPr>
          <a:xfrm>
            <a:off x="2" y="8829675"/>
            <a:ext cx="2982742"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514" y="8829675"/>
            <a:ext cx="2982742" cy="465138"/>
          </a:xfrm>
          <a:prstGeom prst="rect">
            <a:avLst/>
          </a:prstGeom>
        </p:spPr>
        <p:txBody>
          <a:bodyPr vert="horz" lIns="91440" tIns="45720" rIns="91440" bIns="45720" rtlCol="0" anchor="b"/>
          <a:lstStyle>
            <a:lvl1pPr algn="r">
              <a:defRPr sz="1200"/>
            </a:lvl1pPr>
          </a:lstStyle>
          <a:p>
            <a:fld id="{87B4F1AF-0B70-4E65-849C-D43612B6CAB3}" type="slidenum">
              <a:rPr lang="en-US" smtClean="0"/>
              <a:pPr/>
              <a:t>‹#›</a:t>
            </a:fld>
            <a:endParaRPr lang="en-US"/>
          </a:p>
        </p:txBody>
      </p:sp>
    </p:spTree>
    <p:extLst>
      <p:ext uri="{BB962C8B-B14F-4D97-AF65-F5344CB8AC3E}">
        <p14:creationId xmlns:p14="http://schemas.microsoft.com/office/powerpoint/2010/main" val="1955609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6CA5D29F-A085-460E-984A-D80CA105125F}" type="datetimeFigureOut">
              <a:rPr lang="en-US" smtClean="0"/>
              <a:pPr/>
              <a:t>4/21/2014</a:t>
            </a:fld>
            <a:endParaRPr lang="en-US" dirty="0"/>
          </a:p>
        </p:txBody>
      </p:sp>
      <p:sp>
        <p:nvSpPr>
          <p:cNvPr id="4" name="Slide Image Placeholder 3"/>
          <p:cNvSpPr>
            <a:spLocks noGrp="1" noRot="1" noChangeAspect="1"/>
          </p:cNvSpPr>
          <p:nvPr>
            <p:ph type="sldImg" idx="2"/>
          </p:nvPr>
        </p:nvSpPr>
        <p:spPr>
          <a:xfrm>
            <a:off x="1116013" y="696913"/>
            <a:ext cx="4649787"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0AF8DEB9-D05A-4F4D-810B-E6E1DC083958}" type="slidenum">
              <a:rPr lang="en-US" smtClean="0"/>
              <a:pPr/>
              <a:t>‹#›</a:t>
            </a:fld>
            <a:endParaRPr lang="en-US" dirty="0"/>
          </a:p>
        </p:txBody>
      </p:sp>
    </p:spTree>
    <p:extLst>
      <p:ext uri="{BB962C8B-B14F-4D97-AF65-F5344CB8AC3E}">
        <p14:creationId xmlns:p14="http://schemas.microsoft.com/office/powerpoint/2010/main" val="355923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F8DEB9-D05A-4F4D-810B-E6E1DC08395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 will be going</a:t>
            </a:r>
            <a:r>
              <a:rPr lang="en-US" baseline="0" dirty="0" smtClean="0"/>
              <a:t> into depth on each, but here is a brief overview</a:t>
            </a:r>
            <a:endParaRPr lang="en-US" dirty="0"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C5864B-E7AD-4CDB-8AC7-D7411A4CD2EF}"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 will be going</a:t>
            </a:r>
            <a:r>
              <a:rPr lang="en-US" baseline="0" dirty="0" smtClean="0"/>
              <a:t> into depth on each, but here is a brief overview</a:t>
            </a:r>
            <a:endParaRPr lang="en-US" dirty="0"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C5864B-E7AD-4CDB-8AC7-D7411A4CD2EF}"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 will be going</a:t>
            </a:r>
            <a:r>
              <a:rPr lang="en-US" baseline="0" dirty="0" smtClean="0"/>
              <a:t> into depth on each, but here is a brief overview</a:t>
            </a:r>
            <a:endParaRPr lang="en-US" dirty="0"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C5864B-E7AD-4CDB-8AC7-D7411A4CD2EF}"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 will be going</a:t>
            </a:r>
            <a:r>
              <a:rPr lang="en-US" baseline="0" dirty="0" smtClean="0"/>
              <a:t> into depth on each, but here is a brief overview</a:t>
            </a:r>
            <a:endParaRPr lang="en-US" dirty="0"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C5864B-E7AD-4CDB-8AC7-D7411A4CD2EF}"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C5864B-E7AD-4CDB-8AC7-D7411A4CD2EF}"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F8DEB9-D05A-4F4D-810B-E6E1DC083958}" type="slidenum">
              <a:rPr lang="en-US" smtClean="0"/>
              <a:pPr/>
              <a:t>4</a:t>
            </a:fld>
            <a:endParaRPr lang="en-US" dirty="0"/>
          </a:p>
        </p:txBody>
      </p:sp>
    </p:spTree>
    <p:extLst>
      <p:ext uri="{BB962C8B-B14F-4D97-AF65-F5344CB8AC3E}">
        <p14:creationId xmlns:p14="http://schemas.microsoft.com/office/powerpoint/2010/main" val="1566572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1" dirty="0"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783ED40-E163-4A3F-8BA3-5B5A1DB08730}" type="slidenum">
              <a:rPr lang="en-US" smtClean="0"/>
              <a:pPr>
                <a:defRPr/>
              </a:pPr>
              <a:t>6</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C5864B-E7AD-4CDB-8AC7-D7411A4CD2EF}"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C5864B-E7AD-4CDB-8AC7-D7411A4CD2EF}"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C5864B-E7AD-4CDB-8AC7-D7411A4CD2EF}"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C5864B-E7AD-4CDB-8AC7-D7411A4CD2EF}"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C5864B-E7AD-4CDB-8AC7-D7411A4CD2EF}"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C5864B-E7AD-4CDB-8AC7-D7411A4CD2EF}" type="slidenum">
              <a:rPr lang="en-US" smtClean="0"/>
              <a:pPr fontAlgn="base">
                <a:spcBef>
                  <a:spcPct val="0"/>
                </a:spcBef>
                <a:spcAft>
                  <a:spcPct val="0"/>
                </a:spcAft>
                <a:defRPr/>
              </a:pPr>
              <a:t>21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188320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172937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193827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09538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516563"/>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3133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74687"/>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01638" y="1450975"/>
            <a:ext cx="4094162" cy="4846638"/>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450975"/>
            <a:ext cx="4094163" cy="23463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49700"/>
            <a:ext cx="4094163" cy="23479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105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857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None/>
              <a:defRPr>
                <a:latin typeface="Calibr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83045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graphicFrame>
        <p:nvGraphicFramePr>
          <p:cNvPr id="3" name="Chart 2"/>
          <p:cNvGraphicFramePr/>
          <p:nvPr userDrawn="1"/>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2561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928702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65350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1397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1860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291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6248400"/>
            <a:ext cx="9143999" cy="609600"/>
            <a:chOff x="1440" y="10900"/>
            <a:chExt cx="12959" cy="720"/>
          </a:xfrm>
        </p:grpSpPr>
        <p:grpSp>
          <p:nvGrpSpPr>
            <p:cNvPr id="3083" name="Group 3"/>
            <p:cNvGrpSpPr>
              <a:grpSpLocks/>
            </p:cNvGrpSpPr>
            <p:nvPr/>
          </p:nvGrpSpPr>
          <p:grpSpPr bwMode="auto">
            <a:xfrm>
              <a:off x="1440" y="10900"/>
              <a:ext cx="12959" cy="720"/>
              <a:chOff x="1241" y="3897"/>
              <a:chExt cx="10080" cy="720"/>
            </a:xfrm>
          </p:grpSpPr>
          <p:sp>
            <p:nvSpPr>
              <p:cNvPr id="2054" name="Rectangle 6"/>
              <p:cNvSpPr>
                <a:spLocks noChangeArrowheads="1"/>
              </p:cNvSpPr>
              <p:nvPr/>
            </p:nvSpPr>
            <p:spPr bwMode="auto">
              <a:xfrm>
                <a:off x="8549" y="3897"/>
                <a:ext cx="2772" cy="720"/>
              </a:xfrm>
              <a:prstGeom prst="rect">
                <a:avLst/>
              </a:prstGeom>
              <a:solidFill>
                <a:srgbClr val="943634"/>
              </a:solidFill>
              <a:ln w="9525">
                <a:solidFill>
                  <a:srgbClr val="943634"/>
                </a:solidFill>
                <a:miter lim="800000"/>
                <a:headEnd/>
                <a:tailEnd/>
              </a:ln>
            </p:spPr>
            <p:txBody>
              <a:bodyPr/>
              <a:lstStyle/>
              <a:p>
                <a:pPr>
                  <a:defRPr/>
                </a:pPr>
                <a:endParaRPr lang="en-US" dirty="0">
                  <a:solidFill>
                    <a:prstClr val="black"/>
                  </a:solidFill>
                </a:endParaRPr>
              </a:p>
            </p:txBody>
          </p:sp>
          <p:sp>
            <p:nvSpPr>
              <p:cNvPr id="2" name="Rectangle 4"/>
              <p:cNvSpPr>
                <a:spLocks noChangeArrowheads="1"/>
              </p:cNvSpPr>
              <p:nvPr/>
            </p:nvSpPr>
            <p:spPr bwMode="auto">
              <a:xfrm>
                <a:off x="1241" y="3897"/>
                <a:ext cx="2100" cy="720"/>
              </a:xfrm>
              <a:prstGeom prst="rect">
                <a:avLst/>
              </a:prstGeom>
              <a:solidFill>
                <a:srgbClr val="FFC74E"/>
              </a:solidFill>
              <a:ln w="9525">
                <a:solidFill>
                  <a:srgbClr val="EAB629"/>
                </a:solidFill>
                <a:miter lim="800000"/>
                <a:headEnd/>
                <a:tailEnd/>
              </a:ln>
            </p:spPr>
            <p:txBody>
              <a:bodyPr/>
              <a:lstStyle/>
              <a:p>
                <a:pPr>
                  <a:defRPr/>
                </a:pPr>
                <a:endParaRPr lang="en-US" dirty="0">
                  <a:solidFill>
                    <a:prstClr val="black"/>
                  </a:solidFill>
                </a:endParaRPr>
              </a:p>
            </p:txBody>
          </p:sp>
          <p:sp>
            <p:nvSpPr>
              <p:cNvPr id="3" name="Rectangle 5"/>
              <p:cNvSpPr>
                <a:spLocks noChangeArrowheads="1"/>
              </p:cNvSpPr>
              <p:nvPr/>
            </p:nvSpPr>
            <p:spPr bwMode="auto">
              <a:xfrm>
                <a:off x="3341" y="3897"/>
                <a:ext cx="5208" cy="720"/>
              </a:xfrm>
              <a:prstGeom prst="rect">
                <a:avLst/>
              </a:prstGeom>
              <a:solidFill>
                <a:srgbClr val="197A9B"/>
              </a:solidFill>
              <a:ln w="9525">
                <a:solidFill>
                  <a:srgbClr val="197A9B"/>
                </a:solidFill>
                <a:miter lim="800000"/>
                <a:headEnd/>
                <a:tailEnd/>
              </a:ln>
            </p:spPr>
            <p:txBody>
              <a:bodyPr/>
              <a:lstStyle/>
              <a:p>
                <a:pPr>
                  <a:defRPr/>
                </a:pPr>
                <a:endParaRPr lang="en-US" dirty="0">
                  <a:solidFill>
                    <a:prstClr val="black"/>
                  </a:solidFill>
                </a:endParaRPr>
              </a:p>
            </p:txBody>
          </p:sp>
        </p:grpSp>
        <p:sp>
          <p:nvSpPr>
            <p:cNvPr id="4" name="Text Box 7"/>
            <p:cNvSpPr txBox="1">
              <a:spLocks noChangeArrowheads="1"/>
            </p:cNvSpPr>
            <p:nvPr/>
          </p:nvSpPr>
          <p:spPr bwMode="auto">
            <a:xfrm>
              <a:off x="5868" y="10900"/>
              <a:ext cx="8531" cy="720"/>
            </a:xfrm>
            <a:prstGeom prst="rect">
              <a:avLst/>
            </a:prstGeom>
            <a:noFill/>
            <a:ln w="9525">
              <a:noFill/>
              <a:miter lim="800000"/>
              <a:headEnd/>
              <a:tailEnd/>
            </a:ln>
          </p:spPr>
          <p:txBody>
            <a:bodyPr/>
            <a:lstStyle/>
            <a:p>
              <a:pPr algn="r">
                <a:spcAft>
                  <a:spcPts val="0"/>
                </a:spcAft>
                <a:defRPr/>
              </a:pPr>
              <a:r>
                <a:rPr lang="en-US" sz="1900" b="1" dirty="0" smtClean="0">
                  <a:solidFill>
                    <a:srgbClr val="FFFFFF"/>
                  </a:solidFill>
                  <a:latin typeface="Calibri" pitchFamily="34" charset="0"/>
                </a:rPr>
                <a:t>Office of Standards and</a:t>
              </a:r>
            </a:p>
            <a:p>
              <a:pPr algn="r">
                <a:spcAft>
                  <a:spcPts val="0"/>
                </a:spcAft>
                <a:defRPr/>
              </a:pPr>
              <a:r>
                <a:rPr lang="en-US" sz="1900" b="1" dirty="0" smtClean="0">
                  <a:solidFill>
                    <a:srgbClr val="FFFFFF"/>
                  </a:solidFill>
                  <a:latin typeface="Calibri" pitchFamily="34" charset="0"/>
                </a:rPr>
                <a:t>Instructional Support</a:t>
              </a:r>
            </a:p>
          </p:txBody>
        </p:sp>
      </p:grpSp>
      <p:sp>
        <p:nvSpPr>
          <p:cNvPr id="3075" name="Title Placeholder 1"/>
          <p:cNvSpPr>
            <a:spLocks noGrp="1"/>
          </p:cNvSpPr>
          <p:nvPr>
            <p:ph type="title"/>
          </p:nvPr>
        </p:nvSpPr>
        <p:spPr bwMode="auto">
          <a:xfrm>
            <a:off x="4572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Master title style</a:t>
            </a:r>
          </a:p>
        </p:txBody>
      </p:sp>
      <p:sp>
        <p:nvSpPr>
          <p:cNvPr id="307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02920" marR="0" lvl="0" indent="-457200" algn="l" defTabSz="914400" rtl="0" eaLnBrk="1" fontAlgn="auto" latinLnBrk="0" hangingPunct="1">
              <a:lnSpc>
                <a:spcPct val="100000"/>
              </a:lnSpc>
              <a:spcBef>
                <a:spcPct val="20000"/>
              </a:spcBef>
              <a:spcAft>
                <a:spcPts val="0"/>
              </a:spcAft>
              <a:buClr>
                <a:srgbClr val="95B6D2"/>
              </a:buClr>
              <a:buSzPct val="110000"/>
              <a:buFont typeface="Wingdings" charset="2"/>
              <a:buChar char="§"/>
              <a:tabLst/>
              <a:defRPr/>
            </a:pPr>
            <a:r>
              <a:rPr kumimoji="0" lang="en-US" sz="2400" b="1" i="0" u="none" strike="noStrike" kern="1200" cap="none" spc="150" normalizeH="0" baseline="0" noProof="0" dirty="0" smtClean="0">
                <a:ln>
                  <a:noFill/>
                </a:ln>
                <a:solidFill>
                  <a:srgbClr val="8C8C96">
                    <a:lumMod val="50000"/>
                  </a:srgbClr>
                </a:solidFill>
                <a:effectLst/>
                <a:uLnTx/>
                <a:uFillTx/>
                <a:latin typeface="Calibri"/>
                <a:ea typeface="+mn-ea"/>
                <a:cs typeface="+mn-cs"/>
              </a:rPr>
              <a:t>Click to edit Master text styles</a:t>
            </a:r>
          </a:p>
          <a:p>
            <a:pPr marL="822960" marR="0" lvl="1" indent="-457200" algn="l" defTabSz="914400" rtl="0" eaLnBrk="1" fontAlgn="auto" latinLnBrk="0" hangingPunct="1">
              <a:lnSpc>
                <a:spcPct val="100000"/>
              </a:lnSpc>
              <a:spcBef>
                <a:spcPct val="20000"/>
              </a:spcBef>
              <a:spcAft>
                <a:spcPts val="0"/>
              </a:spcAft>
              <a:buClr>
                <a:srgbClr val="FAAB67"/>
              </a:buClr>
              <a:buSzPct val="110000"/>
              <a:buFont typeface="Wingdings" charset="2"/>
              <a:buChar char="§"/>
              <a:tabLst/>
              <a:defRPr/>
            </a:pPr>
            <a:r>
              <a:rPr kumimoji="0" lang="en-US" sz="2200" b="0" i="0" u="none" strike="noStrike" kern="1200" cap="none" spc="100" normalizeH="0" baseline="0" noProof="0" dirty="0" smtClean="0">
                <a:ln>
                  <a:noFill/>
                </a:ln>
                <a:solidFill>
                  <a:srgbClr val="8C8C96">
                    <a:lumMod val="50000"/>
                  </a:srgbClr>
                </a:solidFill>
                <a:effectLst/>
                <a:uLnTx/>
                <a:uFillTx/>
                <a:latin typeface="Calibri"/>
                <a:ea typeface="+mn-ea"/>
                <a:cs typeface="+mn-cs"/>
              </a:rPr>
              <a:t>Second level</a:t>
            </a:r>
          </a:p>
          <a:p>
            <a:pPr marL="925830" marR="0" lvl="2" indent="-285750" algn="l" defTabSz="914400" rtl="0" eaLnBrk="1" fontAlgn="auto" latinLnBrk="0" hangingPunct="1">
              <a:lnSpc>
                <a:spcPct val="100000"/>
              </a:lnSpc>
              <a:spcBef>
                <a:spcPct val="20000"/>
              </a:spcBef>
              <a:spcAft>
                <a:spcPts val="0"/>
              </a:spcAft>
              <a:buClr>
                <a:srgbClr val="ABC178"/>
              </a:buClr>
              <a:buSzPct val="110000"/>
              <a:buFont typeface="Wingdings" charset="2"/>
              <a:buChar char="§"/>
              <a:tabLst/>
              <a:defRPr/>
            </a:pPr>
            <a:r>
              <a:rPr kumimoji="0" lang="en-US" sz="2000" b="0" i="0" u="none" strike="noStrike" kern="1200" cap="none" spc="100" normalizeH="0" baseline="0" noProof="0" dirty="0" smtClean="0">
                <a:ln>
                  <a:noFill/>
                </a:ln>
                <a:solidFill>
                  <a:srgbClr val="8C8C96">
                    <a:lumMod val="50000"/>
                  </a:srgbClr>
                </a:solidFill>
                <a:effectLst/>
                <a:uLnTx/>
                <a:uFillTx/>
                <a:latin typeface="Calibri"/>
                <a:ea typeface="+mn-ea"/>
                <a:cs typeface="+mn-cs"/>
              </a:rPr>
              <a:t>Third level</a:t>
            </a:r>
          </a:p>
          <a:p>
            <a:pPr marL="1200150" marR="0" lvl="3" indent="-285750" algn="l" defTabSz="914400" rtl="0" eaLnBrk="1" fontAlgn="auto" latinLnBrk="0" hangingPunct="1">
              <a:lnSpc>
                <a:spcPct val="100000"/>
              </a:lnSpc>
              <a:spcBef>
                <a:spcPct val="20000"/>
              </a:spcBef>
              <a:spcAft>
                <a:spcPts val="0"/>
              </a:spcAft>
              <a:buClr>
                <a:srgbClr val="71769D"/>
              </a:buClr>
              <a:buSzPct val="110000"/>
              <a:buFont typeface="Wingdings" charset="2"/>
              <a:buChar char="§"/>
              <a:tabLst/>
              <a:defRPr/>
            </a:pPr>
            <a:r>
              <a:rPr kumimoji="0" lang="en-US" sz="1800" b="0" i="0" u="none" strike="noStrike" kern="1200" cap="none" spc="0" normalizeH="0" baseline="0" noProof="0" dirty="0" smtClean="0">
                <a:ln>
                  <a:noFill/>
                </a:ln>
                <a:solidFill>
                  <a:srgbClr val="8C8C96">
                    <a:lumMod val="50000"/>
                  </a:srgbClr>
                </a:solidFill>
                <a:effectLst/>
                <a:uLnTx/>
                <a:uFillTx/>
                <a:latin typeface="Calibri"/>
                <a:ea typeface="+mn-ea"/>
                <a:cs typeface="+mn-cs"/>
              </a:rPr>
              <a:t>Fourth level</a:t>
            </a:r>
          </a:p>
          <a:p>
            <a:pPr marL="1383030" marR="0" lvl="4" indent="-285750" algn="l" defTabSz="914400" rtl="0" eaLnBrk="1" fontAlgn="auto" latinLnBrk="0" hangingPunct="1">
              <a:lnSpc>
                <a:spcPct val="100000"/>
              </a:lnSpc>
              <a:spcBef>
                <a:spcPct val="20000"/>
              </a:spcBef>
              <a:spcAft>
                <a:spcPts val="0"/>
              </a:spcAft>
              <a:buClr>
                <a:srgbClr val="8C8C96"/>
              </a:buClr>
              <a:buSzPct val="110000"/>
              <a:buFont typeface="Wingdings" charset="2"/>
              <a:buChar char="§"/>
              <a:tabLst/>
              <a:defRPr/>
            </a:pPr>
            <a:r>
              <a:rPr kumimoji="0" lang="en-US" sz="1600" b="0" i="0" u="none" strike="noStrike" kern="1200" cap="none" spc="100" normalizeH="0" baseline="0" noProof="0" dirty="0" smtClean="0">
                <a:ln>
                  <a:noFill/>
                </a:ln>
                <a:solidFill>
                  <a:srgbClr val="8C8C96">
                    <a:lumMod val="50000"/>
                  </a:srgbClr>
                </a:solidFill>
                <a:effectLst/>
                <a:uLnTx/>
                <a:uFillTx/>
                <a:latin typeface="Calibri"/>
                <a:ea typeface="+mn-ea"/>
                <a:cs typeface="+mn-cs"/>
              </a:rPr>
              <a:t>Fifth level</a:t>
            </a:r>
            <a:endParaRPr lang="en-US" dirty="0" smtClean="0"/>
          </a:p>
        </p:txBody>
      </p:sp>
      <p:grpSp>
        <p:nvGrpSpPr>
          <p:cNvPr id="19" name="Group 18"/>
          <p:cNvGrpSpPr/>
          <p:nvPr userDrawn="1"/>
        </p:nvGrpSpPr>
        <p:grpSpPr>
          <a:xfrm>
            <a:off x="0" y="0"/>
            <a:ext cx="9144000" cy="585788"/>
            <a:chOff x="0" y="0"/>
            <a:chExt cx="9144000" cy="585788"/>
          </a:xfrm>
        </p:grpSpPr>
        <p:grpSp>
          <p:nvGrpSpPr>
            <p:cNvPr id="3077" name="Group 8"/>
            <p:cNvGrpSpPr>
              <a:grpSpLocks/>
            </p:cNvGrpSpPr>
            <p:nvPr/>
          </p:nvGrpSpPr>
          <p:grpSpPr bwMode="auto">
            <a:xfrm>
              <a:off x="0" y="0"/>
              <a:ext cx="9144000" cy="585788"/>
              <a:chOff x="1486" y="442"/>
              <a:chExt cx="12868" cy="922"/>
            </a:xfrm>
          </p:grpSpPr>
          <p:sp>
            <p:nvSpPr>
              <p:cNvPr id="2057" name="Rectangle 9"/>
              <p:cNvSpPr>
                <a:spLocks noChangeArrowheads="1"/>
              </p:cNvSpPr>
              <p:nvPr/>
            </p:nvSpPr>
            <p:spPr bwMode="auto">
              <a:xfrm>
                <a:off x="1486" y="442"/>
                <a:ext cx="12868" cy="145"/>
              </a:xfrm>
              <a:prstGeom prst="rect">
                <a:avLst/>
              </a:prstGeom>
              <a:solidFill>
                <a:srgbClr val="943634"/>
              </a:solidFill>
              <a:ln w="9525">
                <a:solidFill>
                  <a:srgbClr val="943634"/>
                </a:solidFill>
                <a:miter lim="800000"/>
                <a:headEnd/>
                <a:tailEnd/>
              </a:ln>
            </p:spPr>
            <p:txBody>
              <a:bodyPr/>
              <a:lstStyle/>
              <a:p>
                <a:pPr>
                  <a:defRPr/>
                </a:pPr>
                <a:endParaRPr lang="en-US" dirty="0">
                  <a:solidFill>
                    <a:prstClr val="black"/>
                  </a:solidFill>
                </a:endParaRPr>
              </a:p>
            </p:txBody>
          </p:sp>
          <p:sp>
            <p:nvSpPr>
              <p:cNvPr id="2059" name="Rectangle 11"/>
              <p:cNvSpPr>
                <a:spLocks noChangeArrowheads="1"/>
              </p:cNvSpPr>
              <p:nvPr/>
            </p:nvSpPr>
            <p:spPr bwMode="auto">
              <a:xfrm>
                <a:off x="1486" y="644"/>
                <a:ext cx="12868" cy="720"/>
              </a:xfrm>
              <a:prstGeom prst="rect">
                <a:avLst/>
              </a:prstGeom>
              <a:solidFill>
                <a:schemeClr val="tx1"/>
              </a:solidFill>
              <a:ln w="9525">
                <a:solidFill>
                  <a:srgbClr val="272727"/>
                </a:solidFill>
                <a:miter lim="800000"/>
                <a:headEnd/>
                <a:tailEnd/>
              </a:ln>
            </p:spPr>
            <p:txBody>
              <a:bodyPr/>
              <a:lstStyle/>
              <a:p>
                <a:pPr>
                  <a:defRPr/>
                </a:pPr>
                <a:endParaRPr lang="en-US" dirty="0">
                  <a:solidFill>
                    <a:prstClr val="black"/>
                  </a:solidFill>
                </a:endParaRPr>
              </a:p>
            </p:txBody>
          </p:sp>
        </p:grpSp>
        <p:pic>
          <p:nvPicPr>
            <p:cNvPr id="7172" name="Picture 4"/>
            <p:cNvPicPr>
              <a:picLocks noChangeAspect="1" noChangeArrowheads="1"/>
            </p:cNvPicPr>
            <p:nvPr userDrawn="1"/>
          </p:nvPicPr>
          <p:blipFill>
            <a:blip r:embed="rId17" cstate="print"/>
            <a:srcRect/>
            <a:stretch>
              <a:fillRect/>
            </a:stretch>
          </p:blipFill>
          <p:spPr bwMode="auto">
            <a:xfrm>
              <a:off x="76200" y="152400"/>
              <a:ext cx="2819400" cy="408609"/>
            </a:xfrm>
            <a:prstGeom prst="rect">
              <a:avLst/>
            </a:prstGeom>
            <a:noFill/>
            <a:ln w="9525">
              <a:noFill/>
              <a:miter lim="800000"/>
              <a:headEnd/>
              <a:tailEnd/>
            </a:ln>
          </p:spPr>
        </p:pic>
      </p:grpSp>
    </p:spTree>
    <p:extLst>
      <p:ext uri="{BB962C8B-B14F-4D97-AF65-F5344CB8AC3E}">
        <p14:creationId xmlns:p14="http://schemas.microsoft.com/office/powerpoint/2010/main" val="330649242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9" r:id="rId14"/>
  </p:sldLayoutIdLst>
  <p:txStyles>
    <p:titleStyle>
      <a:lvl1pPr algn="ctr" rtl="0" eaLnBrk="0" fontAlgn="base" hangingPunct="0">
        <a:spcBef>
          <a:spcPct val="0"/>
        </a:spcBef>
        <a:spcAft>
          <a:spcPct val="0"/>
        </a:spcAft>
        <a:defRPr sz="4400" kern="1200">
          <a:solidFill>
            <a:schemeClr val="tx1"/>
          </a:solidFill>
          <a:latin typeface="Palatino Linotype" pitchFamily="18" charset="0"/>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502920" marR="0" indent="-457200" algn="l" defTabSz="914400" rtl="0" eaLnBrk="1" fontAlgn="auto" latinLnBrk="0" hangingPunct="1">
        <a:lnSpc>
          <a:spcPct val="100000"/>
        </a:lnSpc>
        <a:spcBef>
          <a:spcPct val="20000"/>
        </a:spcBef>
        <a:spcAft>
          <a:spcPts val="0"/>
        </a:spcAft>
        <a:buClr>
          <a:srgbClr val="197A9B"/>
        </a:buClr>
        <a:buSzPct val="110000"/>
        <a:buFont typeface="Wingdings" charset="2"/>
        <a:buChar char="§"/>
        <a:tabLst/>
        <a:defRPr sz="3200" kern="1200">
          <a:solidFill>
            <a:schemeClr val="tx1"/>
          </a:solidFill>
          <a:latin typeface="+mn-lt"/>
          <a:ea typeface="+mn-ea"/>
          <a:cs typeface="+mn-cs"/>
        </a:defRPr>
      </a:lvl1pPr>
      <a:lvl2pPr marL="822960" marR="0" indent="-457200" algn="l" defTabSz="914400" rtl="0" eaLnBrk="1" fontAlgn="auto" latinLnBrk="0" hangingPunct="1">
        <a:lnSpc>
          <a:spcPct val="100000"/>
        </a:lnSpc>
        <a:spcBef>
          <a:spcPct val="20000"/>
        </a:spcBef>
        <a:spcAft>
          <a:spcPts val="0"/>
        </a:spcAft>
        <a:buClr>
          <a:srgbClr val="ABC178"/>
        </a:buClr>
        <a:buSzPct val="110000"/>
        <a:buFont typeface="Wingdings" charset="2"/>
        <a:buChar char="§"/>
        <a:tabLst/>
        <a:defRPr sz="2800" kern="1200">
          <a:solidFill>
            <a:schemeClr val="tx1"/>
          </a:solidFill>
          <a:latin typeface="+mn-lt"/>
          <a:ea typeface="+mn-ea"/>
          <a:cs typeface="+mn-cs"/>
        </a:defRPr>
      </a:lvl2pPr>
      <a:lvl3pPr marL="925830" marR="0" indent="-285750" algn="l" defTabSz="914400" rtl="0" eaLnBrk="1" fontAlgn="auto" latinLnBrk="0" hangingPunct="1">
        <a:lnSpc>
          <a:spcPct val="100000"/>
        </a:lnSpc>
        <a:spcBef>
          <a:spcPct val="20000"/>
        </a:spcBef>
        <a:spcAft>
          <a:spcPts val="0"/>
        </a:spcAft>
        <a:buClr>
          <a:srgbClr val="FFC74E"/>
        </a:buClr>
        <a:buSzPct val="110000"/>
        <a:buFont typeface="Wingdings" charset="2"/>
        <a:buChar char="§"/>
        <a:tabLst/>
        <a:defRPr sz="2400" kern="1200">
          <a:solidFill>
            <a:schemeClr val="tx1"/>
          </a:solidFill>
          <a:latin typeface="+mn-lt"/>
          <a:ea typeface="+mn-ea"/>
          <a:cs typeface="+mn-cs"/>
        </a:defRPr>
      </a:lvl3pPr>
      <a:lvl4pPr marL="1200150" marR="0" indent="-285750" algn="l" defTabSz="914400" rtl="0" eaLnBrk="1" fontAlgn="auto" latinLnBrk="0" hangingPunct="1">
        <a:lnSpc>
          <a:spcPct val="100000"/>
        </a:lnSpc>
        <a:spcBef>
          <a:spcPct val="20000"/>
        </a:spcBef>
        <a:spcAft>
          <a:spcPts val="0"/>
        </a:spcAft>
        <a:buClr>
          <a:srgbClr val="FAAB67"/>
        </a:buClr>
        <a:buSzPct val="110000"/>
        <a:buFont typeface="Wingdings" charset="2"/>
        <a:buChar char="§"/>
        <a:tabLst/>
        <a:defRPr sz="2000" kern="1200">
          <a:solidFill>
            <a:schemeClr val="tx1"/>
          </a:solidFill>
          <a:latin typeface="+mn-lt"/>
          <a:ea typeface="+mn-ea"/>
          <a:cs typeface="+mn-cs"/>
        </a:defRPr>
      </a:lvl4pPr>
      <a:lvl5pPr marL="1383030" marR="0" indent="-285750" algn="l" defTabSz="914400" rtl="0" eaLnBrk="1" fontAlgn="auto" latinLnBrk="0" hangingPunct="1">
        <a:lnSpc>
          <a:spcPct val="100000"/>
        </a:lnSpc>
        <a:spcBef>
          <a:spcPct val="20000"/>
        </a:spcBef>
        <a:spcAft>
          <a:spcPts val="0"/>
        </a:spcAft>
        <a:buClr>
          <a:srgbClr val="943634"/>
        </a:buClr>
        <a:buSzPct val="110000"/>
        <a:buFont typeface="Wingdings" charset="2"/>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de.state.co.us/standardsandinstruction/index.as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www.cde.state.co.us/standardsandinstruction/instructionalunitsampl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9.xml"/><Relationship Id="rId5" Type="http://schemas.openxmlformats.org/officeDocument/2006/relationships/image" Target="../media/image13.tmp"/><Relationship Id="rId4" Type="http://schemas.openxmlformats.org/officeDocument/2006/relationships/image" Target="../media/image12.tmp"/></Relationships>
</file>

<file path=ppt/slides/_rels/slide13.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9.xml"/><Relationship Id="rId5" Type="http://schemas.openxmlformats.org/officeDocument/2006/relationships/image" Target="../media/image17.tmp"/><Relationship Id="rId4" Type="http://schemas.openxmlformats.org/officeDocument/2006/relationships/image" Target="../media/image16.tmp"/></Relationships>
</file>

<file path=ppt/slides/_rels/slide14.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tmp"/><Relationship Id="rId5" Type="http://schemas.openxmlformats.org/officeDocument/2006/relationships/image" Target="../media/image20.tmp"/><Relationship Id="rId4" Type="http://schemas.openxmlformats.org/officeDocument/2006/relationships/image" Target="../media/image19.tmp"/></Relationships>
</file>

<file path=ppt/slides/_rels/slide15.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tmp"/><Relationship Id="rId5" Type="http://schemas.openxmlformats.org/officeDocument/2006/relationships/image" Target="../media/image24.tmp"/><Relationship Id="rId4" Type="http://schemas.openxmlformats.org/officeDocument/2006/relationships/image" Target="../media/image23.tmp"/></Relationships>
</file>

<file path=ppt/slides/_rels/slide16.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tmp"/><Relationship Id="rId5" Type="http://schemas.openxmlformats.org/officeDocument/2006/relationships/image" Target="../media/image28.tmp"/><Relationship Id="rId4" Type="http://schemas.openxmlformats.org/officeDocument/2006/relationships/image" Target="../media/image27.tmp"/></Relationships>
</file>

<file path=ppt/slides/_rels/slide17.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tmp"/><Relationship Id="rId5" Type="http://schemas.openxmlformats.org/officeDocument/2006/relationships/image" Target="../media/image32.tmp"/><Relationship Id="rId4" Type="http://schemas.openxmlformats.org/officeDocument/2006/relationships/image" Target="../media/image31.tmp"/></Relationships>
</file>

<file path=ppt/slides/_rels/slide18.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7.tmp"/><Relationship Id="rId5" Type="http://schemas.openxmlformats.org/officeDocument/2006/relationships/image" Target="../media/image36.tmp"/><Relationship Id="rId4" Type="http://schemas.openxmlformats.org/officeDocument/2006/relationships/image" Target="../media/image35.tmp"/></Relationships>
</file>

<file path=ppt/slides/_rels/slide19.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image" Target="../media/image38.tmp"/><Relationship Id="rId1" Type="http://schemas.openxmlformats.org/officeDocument/2006/relationships/slideLayout" Target="../slideLayouts/slideLayout9.xml"/><Relationship Id="rId5" Type="http://schemas.openxmlformats.org/officeDocument/2006/relationships/image" Target="../media/image41.tmp"/><Relationship Id="rId4" Type="http://schemas.openxmlformats.org/officeDocument/2006/relationships/image" Target="../media/image40.tm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5.tm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eduplace.com/graphicorganizer/pdf/tchart_eng.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connect.enetcolorado.org/siu_health/" TargetMode="External"/><Relationship Id="rId2" Type="http://schemas.openxmlformats.org/officeDocument/2006/relationships/hyperlink" Target="http://connect.enetcolorado.org/siu_science/" TargetMode="External"/><Relationship Id="rId1" Type="http://schemas.openxmlformats.org/officeDocument/2006/relationships/slideLayout" Target="../slideLayouts/slideLayout2.xml"/><Relationship Id="rId5" Type="http://schemas.openxmlformats.org/officeDocument/2006/relationships/hyperlink" Target="http://connect.enetcolorado.org/siu_socialstudies/" TargetMode="External"/><Relationship Id="rId4" Type="http://schemas.openxmlformats.org/officeDocument/2006/relationships/hyperlink" Target="http://connect.enetcolorado.org/siu_mathematics/"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cde.state.co.us/CoArts/CurriculumSupport.asp"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image" Target="../media/image57.wmf"/><Relationship Id="rId3" Type="http://schemas.openxmlformats.org/officeDocument/2006/relationships/image" Target="../media/image47.wmf"/><Relationship Id="rId7" Type="http://schemas.openxmlformats.org/officeDocument/2006/relationships/image" Target="../media/image51.wmf"/><Relationship Id="rId12" Type="http://schemas.openxmlformats.org/officeDocument/2006/relationships/image" Target="../media/image56.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0.wmf"/><Relationship Id="rId11" Type="http://schemas.openxmlformats.org/officeDocument/2006/relationships/image" Target="../media/image55.wmf"/><Relationship Id="rId5" Type="http://schemas.openxmlformats.org/officeDocument/2006/relationships/image" Target="../media/image49.wmf"/><Relationship Id="rId10" Type="http://schemas.openxmlformats.org/officeDocument/2006/relationships/image" Target="../media/image54.wmf"/><Relationship Id="rId4" Type="http://schemas.openxmlformats.org/officeDocument/2006/relationships/image" Target="../media/image48.wmf"/><Relationship Id="rId9" Type="http://schemas.openxmlformats.org/officeDocument/2006/relationships/image" Target="../media/image53.wmf"/><Relationship Id="rId14" Type="http://schemas.openxmlformats.org/officeDocument/2006/relationships/image" Target="../media/image58.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066800"/>
            <a:ext cx="6172200" cy="1470025"/>
          </a:xfrm>
        </p:spPr>
        <p:txBody>
          <a:bodyPr/>
          <a:lstStyle/>
          <a:p>
            <a:r>
              <a:rPr lang="en-US" sz="3600" b="1" dirty="0" smtClean="0"/>
              <a:t>Arts Instructional Unit Samples</a:t>
            </a:r>
            <a:endParaRPr lang="en-US" sz="3600" b="1" dirty="0"/>
          </a:p>
        </p:txBody>
      </p:sp>
      <p:sp>
        <p:nvSpPr>
          <p:cNvPr id="5" name="Subtitle 4"/>
          <p:cNvSpPr>
            <a:spLocks noGrp="1"/>
          </p:cNvSpPr>
          <p:nvPr>
            <p:ph type="subTitle" idx="1"/>
          </p:nvPr>
        </p:nvSpPr>
        <p:spPr>
          <a:xfrm>
            <a:off x="381000" y="2590800"/>
            <a:ext cx="5486400" cy="1752600"/>
          </a:xfrm>
        </p:spPr>
        <p:txBody>
          <a:bodyPr/>
          <a:lstStyle/>
          <a:p>
            <a:r>
              <a:rPr lang="en-US" sz="2400" dirty="0" smtClean="0"/>
              <a:t>Webinar</a:t>
            </a:r>
          </a:p>
          <a:p>
            <a:r>
              <a:rPr lang="en-US" sz="2400" dirty="0" smtClean="0"/>
              <a:t>April 21, 2014</a:t>
            </a:r>
          </a:p>
          <a:p>
            <a:endParaRPr lang="en-US" sz="2400" dirty="0" smtClean="0">
              <a:hlinkClick r:id="rId3"/>
            </a:endParaRPr>
          </a:p>
          <a:p>
            <a:r>
              <a:rPr lang="en-US" sz="2400" dirty="0">
                <a:hlinkClick r:id="rId4"/>
              </a:rPr>
              <a:t>http://</a:t>
            </a:r>
            <a:r>
              <a:rPr lang="en-US" sz="2400" dirty="0" smtClean="0">
                <a:hlinkClick r:id="rId4"/>
              </a:rPr>
              <a:t>www.cde.state.co.us/standardsandinstruction/instructionalunitsamples</a:t>
            </a:r>
            <a:r>
              <a:rPr lang="en-US" sz="2400" dirty="0" smtClean="0"/>
              <a:t> </a:t>
            </a:r>
            <a:endParaRPr lang="en-US" sz="2400" dirty="0"/>
          </a:p>
        </p:txBody>
      </p:sp>
      <p:pic>
        <p:nvPicPr>
          <p:cNvPr id="6" name="Content Placeholder 3" descr="the earth without art.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60116" y="1248889"/>
            <a:ext cx="3512484" cy="378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061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2400"/>
            <a:ext cx="9144000" cy="571500"/>
          </a:xfrm>
          <a:prstGeom prst="rect">
            <a:avLst/>
          </a:prstGeom>
          <a:solidFill>
            <a:schemeClr val="tx1"/>
          </a:solidFill>
        </p:spPr>
        <p:txBody>
          <a:bodyPr/>
          <a:lstStyle>
            <a:lvl1pPr algn="ctr" rtl="0" eaLnBrk="0" fontAlgn="base" hangingPunct="0">
              <a:spcBef>
                <a:spcPct val="0"/>
              </a:spcBef>
              <a:spcAft>
                <a:spcPct val="0"/>
              </a:spcAft>
              <a:defRPr sz="4400" kern="1200">
                <a:solidFill>
                  <a:schemeClr val="tx1"/>
                </a:solidFill>
                <a:latin typeface="Palatino Linotype" pitchFamily="18" charset="0"/>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b="1" i="1" dirty="0" smtClean="0">
                <a:solidFill>
                  <a:schemeClr val="bg1"/>
                </a:solidFill>
              </a:rPr>
              <a:t>Navigating Adobe Connect</a:t>
            </a:r>
            <a:endParaRPr lang="en-US" sz="3200" b="1" i="1" dirty="0">
              <a:solidFill>
                <a:schemeClr val="bg1"/>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57" y="1295411"/>
            <a:ext cx="2709608" cy="3440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340" y="2410691"/>
            <a:ext cx="2368312" cy="345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9787" y="1244452"/>
            <a:ext cx="360931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7657" y="4724400"/>
            <a:ext cx="2634343" cy="923330"/>
          </a:xfrm>
          <a:prstGeom prst="rect">
            <a:avLst/>
          </a:prstGeom>
          <a:noFill/>
        </p:spPr>
        <p:txBody>
          <a:bodyPr wrap="square" rtlCol="0">
            <a:spAutoFit/>
          </a:bodyPr>
          <a:lstStyle/>
          <a:p>
            <a:r>
              <a:rPr lang="en-US" b="1" dirty="0" smtClean="0"/>
              <a:t>Use Chat to share, respond to questions and ask questions</a:t>
            </a:r>
            <a:endParaRPr lang="en-US" b="1" dirty="0"/>
          </a:p>
        </p:txBody>
      </p:sp>
      <p:sp>
        <p:nvSpPr>
          <p:cNvPr id="9" name="TextBox 8"/>
          <p:cNvSpPr txBox="1"/>
          <p:nvPr/>
        </p:nvSpPr>
        <p:spPr>
          <a:xfrm>
            <a:off x="2901693" y="1515070"/>
            <a:ext cx="2634343" cy="923330"/>
          </a:xfrm>
          <a:prstGeom prst="rect">
            <a:avLst/>
          </a:prstGeom>
          <a:noFill/>
        </p:spPr>
        <p:txBody>
          <a:bodyPr wrap="square" rtlCol="0">
            <a:spAutoFit/>
          </a:bodyPr>
          <a:lstStyle/>
          <a:p>
            <a:r>
              <a:rPr lang="en-US" b="1" dirty="0" smtClean="0"/>
              <a:t>Use top audience participation drop down menu to add icons</a:t>
            </a:r>
            <a:endParaRPr lang="en-US" b="1" dirty="0"/>
          </a:p>
        </p:txBody>
      </p:sp>
      <p:sp>
        <p:nvSpPr>
          <p:cNvPr id="10" name="TextBox 9"/>
          <p:cNvSpPr txBox="1"/>
          <p:nvPr/>
        </p:nvSpPr>
        <p:spPr>
          <a:xfrm>
            <a:off x="5867400" y="4525972"/>
            <a:ext cx="2634343" cy="923330"/>
          </a:xfrm>
          <a:prstGeom prst="rect">
            <a:avLst/>
          </a:prstGeom>
          <a:noFill/>
        </p:spPr>
        <p:txBody>
          <a:bodyPr wrap="square" rtlCol="0">
            <a:spAutoFit/>
          </a:bodyPr>
          <a:lstStyle/>
          <a:p>
            <a:r>
              <a:rPr lang="en-US" b="1" dirty="0" smtClean="0"/>
              <a:t>For a private Chat, choose person you want to contact in attendee list</a:t>
            </a:r>
            <a:endParaRPr lang="en-US" b="1" dirty="0"/>
          </a:p>
        </p:txBody>
      </p:sp>
    </p:spTree>
    <p:extLst>
      <p:ext uri="{BB962C8B-B14F-4D97-AF65-F5344CB8AC3E}">
        <p14:creationId xmlns:p14="http://schemas.microsoft.com/office/powerpoint/2010/main" val="3811241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5943" y="76200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Palatino Linotype" pitchFamily="18" charset="0"/>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b="1" i="1" dirty="0" smtClean="0">
                <a:solidFill>
                  <a:srgbClr val="C00000"/>
                </a:solidFill>
              </a:rPr>
              <a:t>Use poll window</a:t>
            </a:r>
            <a:endParaRPr lang="en-US" b="1" i="1" dirty="0">
              <a:solidFill>
                <a:srgbClr val="C00000"/>
              </a:solidFill>
            </a:endParaRPr>
          </a:p>
          <a:p>
            <a:r>
              <a:rPr lang="en-US" b="1" i="1" dirty="0" smtClean="0">
                <a:solidFill>
                  <a:srgbClr val="C00000"/>
                </a:solidFill>
              </a:rPr>
              <a:t>“Who is joining us today?”</a:t>
            </a:r>
            <a:endParaRPr lang="en-US" dirty="0" smtClean="0"/>
          </a:p>
        </p:txBody>
      </p:sp>
      <p:sp>
        <p:nvSpPr>
          <p:cNvPr id="3" name="Content Placeholder 2"/>
          <p:cNvSpPr txBox="1">
            <a:spLocks/>
          </p:cNvSpPr>
          <p:nvPr/>
        </p:nvSpPr>
        <p:spPr bwMode="auto">
          <a:xfrm>
            <a:off x="381000" y="2514600"/>
            <a:ext cx="8229600" cy="368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02920" marR="0" indent="-457200" algn="l" defTabSz="914400" rtl="0" eaLnBrk="1" fontAlgn="auto" latinLnBrk="0" hangingPunct="1">
              <a:lnSpc>
                <a:spcPct val="100000"/>
              </a:lnSpc>
              <a:spcBef>
                <a:spcPct val="20000"/>
              </a:spcBef>
              <a:spcAft>
                <a:spcPts val="0"/>
              </a:spcAft>
              <a:buClr>
                <a:srgbClr val="197A9B"/>
              </a:buClr>
              <a:buSzPct val="110000"/>
              <a:buFont typeface="Wingdings" charset="2"/>
              <a:buNone/>
              <a:tabLst/>
              <a:defRPr sz="3200" kern="1200">
                <a:solidFill>
                  <a:schemeClr val="tx1"/>
                </a:solidFill>
                <a:latin typeface="Calibri" pitchFamily="34" charset="0"/>
                <a:ea typeface="+mn-ea"/>
                <a:cs typeface="+mn-cs"/>
              </a:defRPr>
            </a:lvl1pPr>
            <a:lvl2pPr marL="822960" marR="0" indent="-457200" algn="l" defTabSz="914400" rtl="0" eaLnBrk="1" fontAlgn="auto" latinLnBrk="0" hangingPunct="1">
              <a:lnSpc>
                <a:spcPct val="100000"/>
              </a:lnSpc>
              <a:spcBef>
                <a:spcPct val="20000"/>
              </a:spcBef>
              <a:spcAft>
                <a:spcPts val="0"/>
              </a:spcAft>
              <a:buClr>
                <a:srgbClr val="ABC178"/>
              </a:buClr>
              <a:buSzPct val="110000"/>
              <a:buFont typeface="Wingdings" charset="2"/>
              <a:buChar char="§"/>
              <a:tabLst/>
              <a:defRPr sz="2800" kern="1200">
                <a:solidFill>
                  <a:schemeClr val="tx1"/>
                </a:solidFill>
                <a:latin typeface="+mn-lt"/>
                <a:ea typeface="+mn-ea"/>
                <a:cs typeface="+mn-cs"/>
              </a:defRPr>
            </a:lvl2pPr>
            <a:lvl3pPr marL="925830" marR="0" indent="-285750" algn="l" defTabSz="914400" rtl="0" eaLnBrk="1" fontAlgn="auto" latinLnBrk="0" hangingPunct="1">
              <a:lnSpc>
                <a:spcPct val="100000"/>
              </a:lnSpc>
              <a:spcBef>
                <a:spcPct val="20000"/>
              </a:spcBef>
              <a:spcAft>
                <a:spcPts val="0"/>
              </a:spcAft>
              <a:buClr>
                <a:srgbClr val="FFC74E"/>
              </a:buClr>
              <a:buSzPct val="110000"/>
              <a:buFont typeface="Wingdings" charset="2"/>
              <a:buChar char="§"/>
              <a:tabLst/>
              <a:defRPr sz="2400" kern="1200">
                <a:solidFill>
                  <a:schemeClr val="tx1"/>
                </a:solidFill>
                <a:latin typeface="+mn-lt"/>
                <a:ea typeface="+mn-ea"/>
                <a:cs typeface="+mn-cs"/>
              </a:defRPr>
            </a:lvl3pPr>
            <a:lvl4pPr marL="1200150" marR="0" indent="-285750" algn="l" defTabSz="914400" rtl="0" eaLnBrk="1" fontAlgn="auto" latinLnBrk="0" hangingPunct="1">
              <a:lnSpc>
                <a:spcPct val="100000"/>
              </a:lnSpc>
              <a:spcBef>
                <a:spcPct val="20000"/>
              </a:spcBef>
              <a:spcAft>
                <a:spcPts val="0"/>
              </a:spcAft>
              <a:buClr>
                <a:srgbClr val="FAAB67"/>
              </a:buClr>
              <a:buSzPct val="110000"/>
              <a:buFont typeface="Wingdings" charset="2"/>
              <a:buChar char="§"/>
              <a:tabLst/>
              <a:defRPr sz="2000" kern="1200">
                <a:solidFill>
                  <a:schemeClr val="tx1"/>
                </a:solidFill>
                <a:latin typeface="+mn-lt"/>
                <a:ea typeface="+mn-ea"/>
                <a:cs typeface="+mn-cs"/>
              </a:defRPr>
            </a:lvl4pPr>
            <a:lvl5pPr marL="1383030" marR="0" indent="-285750" algn="l" defTabSz="914400" rtl="0" eaLnBrk="1" fontAlgn="auto" latinLnBrk="0" hangingPunct="1">
              <a:lnSpc>
                <a:spcPct val="100000"/>
              </a:lnSpc>
              <a:spcBef>
                <a:spcPct val="20000"/>
              </a:spcBef>
              <a:spcAft>
                <a:spcPts val="0"/>
              </a:spcAft>
              <a:buClr>
                <a:srgbClr val="943634"/>
              </a:buClr>
              <a:buSzPct val="110000"/>
              <a:buFont typeface="Wingdings" charset="2"/>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3600" b="1" dirty="0" smtClean="0"/>
              <a:t>Please click the appropriate response so we can get an idea of who is with us today</a:t>
            </a:r>
          </a:p>
          <a:p>
            <a:pPr lvl="2"/>
            <a:r>
              <a:rPr lang="en-US" sz="3200" dirty="0" smtClean="0"/>
              <a:t>Role</a:t>
            </a:r>
          </a:p>
          <a:p>
            <a:pPr lvl="2"/>
            <a:r>
              <a:rPr lang="en-US" sz="3200" dirty="0" smtClean="0"/>
              <a:t>Art Discipline/Specialty</a:t>
            </a:r>
          </a:p>
          <a:p>
            <a:pPr lvl="2"/>
            <a:r>
              <a:rPr lang="en-US" sz="3200" dirty="0" smtClean="0"/>
              <a:t>Grade level</a:t>
            </a:r>
          </a:p>
        </p:txBody>
      </p:sp>
    </p:spTree>
    <p:extLst>
      <p:ext uri="{BB962C8B-B14F-4D97-AF65-F5344CB8AC3E}">
        <p14:creationId xmlns:p14="http://schemas.microsoft.com/office/powerpoint/2010/main" val="688958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1569" y="45720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Palatino Linotype" pitchFamily="18" charset="0"/>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b="1" i="1" dirty="0" smtClean="0">
                <a:solidFill>
                  <a:srgbClr val="C00000"/>
                </a:solidFill>
              </a:rPr>
              <a:t>“Document Tour”</a:t>
            </a:r>
            <a:endParaRPr lang="en-US" dirty="0" smtClean="0">
              <a:solidFill>
                <a:prstClr val="black"/>
              </a:solidFill>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5334001" y="1146017"/>
            <a:ext cx="3809999" cy="3276599"/>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3505200" y="1828800"/>
            <a:ext cx="4267200" cy="3361607"/>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1447800" y="2590800"/>
            <a:ext cx="4572000" cy="3358832"/>
          </a:xfrm>
          <a:prstGeom prst="rect">
            <a:avLst/>
          </a:prstGeom>
        </p:spPr>
      </p:pic>
      <p:pic>
        <p:nvPicPr>
          <p:cNvPr id="7" name="Picture 6"/>
          <p:cNvPicPr/>
          <p:nvPr/>
        </p:nvPicPr>
        <p:blipFill>
          <a:blip r:embed="rId5">
            <a:extLst>
              <a:ext uri="{28A0092B-C50C-407E-A947-70E740481C1C}">
                <a14:useLocalDpi xmlns:a14="http://schemas.microsoft.com/office/drawing/2010/main" val="0"/>
              </a:ext>
            </a:extLst>
          </a:blip>
          <a:stretch>
            <a:fillRect/>
          </a:stretch>
        </p:blipFill>
        <p:spPr>
          <a:xfrm>
            <a:off x="0" y="3230276"/>
            <a:ext cx="4876800" cy="3656965"/>
          </a:xfrm>
          <a:prstGeom prst="rect">
            <a:avLst/>
          </a:prstGeom>
        </p:spPr>
      </p:pic>
    </p:spTree>
    <p:extLst>
      <p:ext uri="{BB962C8B-B14F-4D97-AF65-F5344CB8AC3E}">
        <p14:creationId xmlns:p14="http://schemas.microsoft.com/office/powerpoint/2010/main" val="70110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0557"/>
            <a:ext cx="9144000" cy="523220"/>
          </a:xfrm>
          <a:prstGeom prst="rect">
            <a:avLst/>
          </a:prstGeom>
          <a:solidFill>
            <a:schemeClr val="bg1"/>
          </a:solidFill>
        </p:spPr>
        <p:txBody>
          <a:bodyPr wrap="square" rtlCol="0">
            <a:spAutoFit/>
          </a:bodyPr>
          <a:lstStyle/>
          <a:p>
            <a:pPr algn="ctr"/>
            <a:r>
              <a:rPr lang="en-US" sz="2800" b="1" dirty="0" smtClean="0"/>
              <a:t>Curriculum Development Year at a Glance</a:t>
            </a:r>
            <a:endParaRPr lang="en-US" sz="2800" b="1" dirty="0"/>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5938" y="605964"/>
            <a:ext cx="9144000" cy="5624622"/>
          </a:xfrm>
          <a:prstGeom prst="rect">
            <a:avLst/>
          </a:prstGeom>
        </p:spPr>
      </p:pic>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341416" y="838200"/>
            <a:ext cx="8802584" cy="5486400"/>
          </a:xfrm>
          <a:prstGeom prst="rect">
            <a:avLst/>
          </a:prstGeom>
        </p:spPr>
      </p:pic>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152400" y="457201"/>
            <a:ext cx="8997538" cy="5334000"/>
          </a:xfrm>
          <a:prstGeom prst="rect">
            <a:avLst/>
          </a:prstGeom>
        </p:spPr>
      </p:pic>
      <p:pic>
        <p:nvPicPr>
          <p:cNvPr id="11" name="Picture 10"/>
          <p:cNvPicPr/>
          <p:nvPr/>
        </p:nvPicPr>
        <p:blipFill>
          <a:blip r:embed="rId5">
            <a:extLst>
              <a:ext uri="{28A0092B-C50C-407E-A947-70E740481C1C}">
                <a14:useLocalDpi xmlns:a14="http://schemas.microsoft.com/office/drawing/2010/main" val="0"/>
              </a:ext>
            </a:extLst>
          </a:blip>
          <a:stretch>
            <a:fillRect/>
          </a:stretch>
        </p:blipFill>
        <p:spPr>
          <a:xfrm>
            <a:off x="5938" y="605964"/>
            <a:ext cx="9138062" cy="5225096"/>
          </a:xfrm>
          <a:prstGeom prst="rect">
            <a:avLst/>
          </a:prstGeom>
        </p:spPr>
      </p:pic>
      <p:sp>
        <p:nvSpPr>
          <p:cNvPr id="12" name="Rounded Rectangle 11"/>
          <p:cNvSpPr/>
          <p:nvPr/>
        </p:nvSpPr>
        <p:spPr>
          <a:xfrm>
            <a:off x="341416" y="990601"/>
            <a:ext cx="1487384" cy="2057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41416" y="4800600"/>
            <a:ext cx="8534400" cy="3810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547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0" y="819150"/>
            <a:ext cx="9144000" cy="5562600"/>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0" y="1143000"/>
            <a:ext cx="9144000" cy="5562599"/>
          </a:xfrm>
          <a:prstGeom prst="rect">
            <a:avLst/>
          </a:prstGeom>
        </p:spPr>
      </p:pic>
      <p:pic>
        <p:nvPicPr>
          <p:cNvPr id="10" name="Picture 9"/>
          <p:cNvPicPr/>
          <p:nvPr/>
        </p:nvPicPr>
        <p:blipFill>
          <a:blip r:embed="rId5">
            <a:extLst>
              <a:ext uri="{28A0092B-C50C-407E-A947-70E740481C1C}">
                <a14:useLocalDpi xmlns:a14="http://schemas.microsoft.com/office/drawing/2010/main" val="0"/>
              </a:ext>
            </a:extLst>
          </a:blip>
          <a:stretch>
            <a:fillRect/>
          </a:stretch>
        </p:blipFill>
        <p:spPr>
          <a:xfrm>
            <a:off x="0" y="971552"/>
            <a:ext cx="9144000" cy="5886448"/>
          </a:xfrm>
          <a:prstGeom prst="rect">
            <a:avLst/>
          </a:prstGeom>
        </p:spPr>
      </p:pic>
      <p:pic>
        <p:nvPicPr>
          <p:cNvPr id="11" name="Picture 10"/>
          <p:cNvPicPr/>
          <p:nvPr/>
        </p:nvPicPr>
        <p:blipFill>
          <a:blip r:embed="rId6">
            <a:extLst>
              <a:ext uri="{28A0092B-C50C-407E-A947-70E740481C1C}">
                <a14:useLocalDpi xmlns:a14="http://schemas.microsoft.com/office/drawing/2010/main" val="0"/>
              </a:ext>
            </a:extLst>
          </a:blip>
          <a:stretch>
            <a:fillRect/>
          </a:stretch>
        </p:blipFill>
        <p:spPr>
          <a:xfrm>
            <a:off x="0" y="819150"/>
            <a:ext cx="9144000" cy="6038850"/>
          </a:xfrm>
          <a:prstGeom prst="rect">
            <a:avLst/>
          </a:prstGeom>
        </p:spPr>
      </p:pic>
      <p:sp>
        <p:nvSpPr>
          <p:cNvPr id="7" name="Rounded Rectangle 6"/>
          <p:cNvSpPr/>
          <p:nvPr/>
        </p:nvSpPr>
        <p:spPr>
          <a:xfrm>
            <a:off x="228600" y="1447800"/>
            <a:ext cx="1066801" cy="17526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28600" y="3200400"/>
            <a:ext cx="8458201" cy="47625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052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57200" y="2949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0" y="304800"/>
            <a:ext cx="9296400" cy="7315200"/>
          </a:xfrm>
          <a:prstGeom prst="rect">
            <a:avLst/>
          </a:prstGeom>
        </p:spPr>
      </p:pic>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0" y="352646"/>
            <a:ext cx="9296400" cy="7800754"/>
          </a:xfrm>
          <a:prstGeom prst="rect">
            <a:avLst/>
          </a:prstGeom>
        </p:spPr>
      </p:pic>
      <p:pic>
        <p:nvPicPr>
          <p:cNvPr id="11" name="Picture 10"/>
          <p:cNvPicPr/>
          <p:nvPr/>
        </p:nvPicPr>
        <p:blipFill>
          <a:blip r:embed="rId5">
            <a:extLst>
              <a:ext uri="{28A0092B-C50C-407E-A947-70E740481C1C}">
                <a14:useLocalDpi xmlns:a14="http://schemas.microsoft.com/office/drawing/2010/main" val="0"/>
              </a:ext>
            </a:extLst>
          </a:blip>
          <a:stretch>
            <a:fillRect/>
          </a:stretch>
        </p:blipFill>
        <p:spPr>
          <a:xfrm>
            <a:off x="152400" y="304800"/>
            <a:ext cx="9296400" cy="10515600"/>
          </a:xfrm>
          <a:prstGeom prst="rect">
            <a:avLst/>
          </a:prstGeom>
        </p:spPr>
      </p:pic>
      <p:pic>
        <p:nvPicPr>
          <p:cNvPr id="12" name="Picture 11"/>
          <p:cNvPicPr/>
          <p:nvPr/>
        </p:nvPicPr>
        <p:blipFill>
          <a:blip r:embed="rId6">
            <a:extLst>
              <a:ext uri="{28A0092B-C50C-407E-A947-70E740481C1C}">
                <a14:useLocalDpi xmlns:a14="http://schemas.microsoft.com/office/drawing/2010/main" val="0"/>
              </a:ext>
            </a:extLst>
          </a:blip>
          <a:stretch>
            <a:fillRect/>
          </a:stretch>
        </p:blipFill>
        <p:spPr>
          <a:xfrm>
            <a:off x="144483" y="533400"/>
            <a:ext cx="8991600" cy="5715000"/>
          </a:xfrm>
          <a:prstGeom prst="rect">
            <a:avLst/>
          </a:prstGeom>
        </p:spPr>
      </p:pic>
      <p:sp>
        <p:nvSpPr>
          <p:cNvPr id="7" name="Rounded Rectangle 6"/>
          <p:cNvSpPr/>
          <p:nvPr/>
        </p:nvSpPr>
        <p:spPr>
          <a:xfrm>
            <a:off x="277091" y="830283"/>
            <a:ext cx="8686800" cy="4572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70164" y="3838353"/>
            <a:ext cx="1066800" cy="24809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032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0" y="609600"/>
            <a:ext cx="9144000" cy="5638799"/>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0" y="609601"/>
            <a:ext cx="9144000" cy="5638798"/>
          </a:xfrm>
          <a:prstGeom prst="rect">
            <a:avLst/>
          </a:prstGeom>
        </p:spPr>
      </p:pic>
      <p:pic>
        <p:nvPicPr>
          <p:cNvPr id="7" name="Picture 6"/>
          <p:cNvPicPr/>
          <p:nvPr/>
        </p:nvPicPr>
        <p:blipFill>
          <a:blip r:embed="rId5">
            <a:extLst>
              <a:ext uri="{28A0092B-C50C-407E-A947-70E740481C1C}">
                <a14:useLocalDpi xmlns:a14="http://schemas.microsoft.com/office/drawing/2010/main" val="0"/>
              </a:ext>
            </a:extLst>
          </a:blip>
          <a:stretch>
            <a:fillRect/>
          </a:stretch>
        </p:blipFill>
        <p:spPr>
          <a:xfrm>
            <a:off x="0" y="609600"/>
            <a:ext cx="9144000" cy="5638799"/>
          </a:xfrm>
          <a:prstGeom prst="rect">
            <a:avLst/>
          </a:prstGeom>
        </p:spPr>
      </p:pic>
      <p:pic>
        <p:nvPicPr>
          <p:cNvPr id="8" name="Picture 7"/>
          <p:cNvPicPr/>
          <p:nvPr/>
        </p:nvPicPr>
        <p:blipFill>
          <a:blip r:embed="rId6">
            <a:extLst>
              <a:ext uri="{28A0092B-C50C-407E-A947-70E740481C1C}">
                <a14:useLocalDpi xmlns:a14="http://schemas.microsoft.com/office/drawing/2010/main" val="0"/>
              </a:ext>
            </a:extLst>
          </a:blip>
          <a:stretch>
            <a:fillRect/>
          </a:stretch>
        </p:blipFill>
        <p:spPr>
          <a:xfrm>
            <a:off x="0" y="609601"/>
            <a:ext cx="9144000" cy="5638798"/>
          </a:xfrm>
          <a:prstGeom prst="rect">
            <a:avLst/>
          </a:prstGeom>
        </p:spPr>
      </p:pic>
    </p:spTree>
    <p:extLst>
      <p:ext uri="{BB962C8B-B14F-4D97-AF65-F5344CB8AC3E}">
        <p14:creationId xmlns:p14="http://schemas.microsoft.com/office/powerpoint/2010/main" val="406350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0" y="533400"/>
            <a:ext cx="9144000" cy="5791200"/>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0" y="533400"/>
            <a:ext cx="9144000" cy="5791199"/>
          </a:xfrm>
          <a:prstGeom prst="rect">
            <a:avLst/>
          </a:prstGeom>
        </p:spPr>
      </p:pic>
      <p:pic>
        <p:nvPicPr>
          <p:cNvPr id="6" name="Picture 5"/>
          <p:cNvPicPr/>
          <p:nvPr/>
        </p:nvPicPr>
        <p:blipFill>
          <a:blip r:embed="rId5">
            <a:extLst>
              <a:ext uri="{28A0092B-C50C-407E-A947-70E740481C1C}">
                <a14:useLocalDpi xmlns:a14="http://schemas.microsoft.com/office/drawing/2010/main" val="0"/>
              </a:ext>
            </a:extLst>
          </a:blip>
          <a:stretch>
            <a:fillRect/>
          </a:stretch>
        </p:blipFill>
        <p:spPr>
          <a:xfrm>
            <a:off x="0" y="533401"/>
            <a:ext cx="9144000" cy="5791198"/>
          </a:xfrm>
          <a:prstGeom prst="rect">
            <a:avLst/>
          </a:prstGeom>
        </p:spPr>
      </p:pic>
      <p:pic>
        <p:nvPicPr>
          <p:cNvPr id="7" name="Picture 6"/>
          <p:cNvPicPr/>
          <p:nvPr/>
        </p:nvPicPr>
        <p:blipFill>
          <a:blip r:embed="rId6">
            <a:extLst>
              <a:ext uri="{28A0092B-C50C-407E-A947-70E740481C1C}">
                <a14:useLocalDpi xmlns:a14="http://schemas.microsoft.com/office/drawing/2010/main" val="0"/>
              </a:ext>
            </a:extLst>
          </a:blip>
          <a:stretch>
            <a:fillRect/>
          </a:stretch>
        </p:blipFill>
        <p:spPr>
          <a:xfrm>
            <a:off x="0" y="533401"/>
            <a:ext cx="9144000" cy="5791198"/>
          </a:xfrm>
          <a:prstGeom prst="rect">
            <a:avLst/>
          </a:prstGeom>
        </p:spPr>
      </p:pic>
    </p:spTree>
    <p:extLst>
      <p:ext uri="{BB962C8B-B14F-4D97-AF65-F5344CB8AC3E}">
        <p14:creationId xmlns:p14="http://schemas.microsoft.com/office/powerpoint/2010/main" val="369983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0" y="609600"/>
            <a:ext cx="9144000" cy="5638799"/>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0" y="609600"/>
            <a:ext cx="9144000" cy="5791200"/>
          </a:xfrm>
          <a:prstGeom prst="rect">
            <a:avLst/>
          </a:prstGeom>
        </p:spPr>
      </p:pic>
      <p:pic>
        <p:nvPicPr>
          <p:cNvPr id="6" name="Picture 5"/>
          <p:cNvPicPr/>
          <p:nvPr/>
        </p:nvPicPr>
        <p:blipFill>
          <a:blip r:embed="rId5">
            <a:extLst>
              <a:ext uri="{28A0092B-C50C-407E-A947-70E740481C1C}">
                <a14:useLocalDpi xmlns:a14="http://schemas.microsoft.com/office/drawing/2010/main" val="0"/>
              </a:ext>
            </a:extLst>
          </a:blip>
          <a:stretch>
            <a:fillRect/>
          </a:stretch>
        </p:blipFill>
        <p:spPr>
          <a:xfrm>
            <a:off x="0" y="609600"/>
            <a:ext cx="9144000" cy="5791200"/>
          </a:xfrm>
          <a:prstGeom prst="rect">
            <a:avLst/>
          </a:prstGeom>
        </p:spPr>
      </p:pic>
      <p:pic>
        <p:nvPicPr>
          <p:cNvPr id="7" name="Picture 6"/>
          <p:cNvPicPr/>
          <p:nvPr/>
        </p:nvPicPr>
        <p:blipFill>
          <a:blip r:embed="rId6">
            <a:extLst>
              <a:ext uri="{28A0092B-C50C-407E-A947-70E740481C1C}">
                <a14:useLocalDpi xmlns:a14="http://schemas.microsoft.com/office/drawing/2010/main" val="0"/>
              </a:ext>
            </a:extLst>
          </a:blip>
          <a:stretch>
            <a:fillRect/>
          </a:stretch>
        </p:blipFill>
        <p:spPr>
          <a:xfrm>
            <a:off x="0" y="609600"/>
            <a:ext cx="9144000" cy="5791200"/>
          </a:xfrm>
          <a:prstGeom prst="rect">
            <a:avLst/>
          </a:prstGeom>
        </p:spPr>
      </p:pic>
    </p:spTree>
    <p:extLst>
      <p:ext uri="{BB962C8B-B14F-4D97-AF65-F5344CB8AC3E}">
        <p14:creationId xmlns:p14="http://schemas.microsoft.com/office/powerpoint/2010/main" val="307125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616" y="609600"/>
            <a:ext cx="3505200" cy="369332"/>
          </a:xfrm>
          <a:prstGeom prst="rect">
            <a:avLst/>
          </a:prstGeom>
          <a:solidFill>
            <a:schemeClr val="tx1"/>
          </a:solidFill>
        </p:spPr>
        <p:txBody>
          <a:bodyPr wrap="square" rtlCol="0">
            <a:spAutoFit/>
          </a:bodyPr>
          <a:lstStyle/>
          <a:p>
            <a:r>
              <a:rPr lang="en-US" b="1" dirty="0"/>
              <a:t>Learning Experience Story </a:t>
            </a:r>
            <a:r>
              <a:rPr lang="en-US" b="1" dirty="0" smtClean="0"/>
              <a:t>Board</a:t>
            </a:r>
            <a:endParaRPr lang="en-US" b="1"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609600"/>
            <a:ext cx="9144000" cy="563879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19792" y="609599"/>
            <a:ext cx="9144000" cy="5638799"/>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86096" y="609599"/>
            <a:ext cx="9067800" cy="5562600"/>
          </a:xfrm>
          <a:prstGeom prst="rect">
            <a:avLst/>
          </a:prstGeom>
        </p:spPr>
      </p:pic>
      <p:pic>
        <p:nvPicPr>
          <p:cNvPr id="8" name="Picture 7"/>
          <p:cNvPicPr/>
          <p:nvPr/>
        </p:nvPicPr>
        <p:blipFill>
          <a:blip r:embed="rId5">
            <a:extLst>
              <a:ext uri="{28A0092B-C50C-407E-A947-70E740481C1C}">
                <a14:useLocalDpi xmlns:a14="http://schemas.microsoft.com/office/drawing/2010/main" val="0"/>
              </a:ext>
            </a:extLst>
          </a:blip>
          <a:stretch>
            <a:fillRect/>
          </a:stretch>
        </p:blipFill>
        <p:spPr>
          <a:xfrm>
            <a:off x="-36616" y="533400"/>
            <a:ext cx="9144000" cy="5638799"/>
          </a:xfrm>
          <a:prstGeom prst="rect">
            <a:avLst/>
          </a:prstGeom>
        </p:spPr>
      </p:pic>
    </p:spTree>
    <p:extLst>
      <p:ext uri="{BB962C8B-B14F-4D97-AF65-F5344CB8AC3E}">
        <p14:creationId xmlns:p14="http://schemas.microsoft.com/office/powerpoint/2010/main" val="135158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5943" y="76200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Palatino Linotype" pitchFamily="18" charset="0"/>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b="1" i="1" dirty="0" smtClean="0">
                <a:solidFill>
                  <a:srgbClr val="C00000"/>
                </a:solidFill>
              </a:rPr>
              <a:t>By the End of this Webinar…</a:t>
            </a:r>
            <a:endParaRPr lang="en-US" b="1" i="1" dirty="0"/>
          </a:p>
        </p:txBody>
      </p:sp>
      <p:sp>
        <p:nvSpPr>
          <p:cNvPr id="3" name="Content Placeholder 2"/>
          <p:cNvSpPr txBox="1">
            <a:spLocks/>
          </p:cNvSpPr>
          <p:nvPr/>
        </p:nvSpPr>
        <p:spPr bwMode="auto">
          <a:xfrm>
            <a:off x="195943" y="1447800"/>
            <a:ext cx="8795657"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02920" marR="0" indent="-457200" algn="l" defTabSz="914400" rtl="0" eaLnBrk="1" fontAlgn="auto" latinLnBrk="0" hangingPunct="1">
              <a:lnSpc>
                <a:spcPct val="100000"/>
              </a:lnSpc>
              <a:spcBef>
                <a:spcPct val="20000"/>
              </a:spcBef>
              <a:spcAft>
                <a:spcPts val="0"/>
              </a:spcAft>
              <a:buClr>
                <a:srgbClr val="197A9B"/>
              </a:buClr>
              <a:buSzPct val="110000"/>
              <a:buFont typeface="Wingdings" charset="2"/>
              <a:buNone/>
              <a:tabLst/>
              <a:defRPr sz="3200" kern="1200">
                <a:solidFill>
                  <a:schemeClr val="tx1"/>
                </a:solidFill>
                <a:latin typeface="Calibri" pitchFamily="34" charset="0"/>
                <a:ea typeface="+mn-ea"/>
                <a:cs typeface="+mn-cs"/>
              </a:defRPr>
            </a:lvl1pPr>
            <a:lvl2pPr marL="822960" marR="0" indent="-457200" algn="l" defTabSz="914400" rtl="0" eaLnBrk="1" fontAlgn="auto" latinLnBrk="0" hangingPunct="1">
              <a:lnSpc>
                <a:spcPct val="100000"/>
              </a:lnSpc>
              <a:spcBef>
                <a:spcPct val="20000"/>
              </a:spcBef>
              <a:spcAft>
                <a:spcPts val="0"/>
              </a:spcAft>
              <a:buClr>
                <a:srgbClr val="ABC178"/>
              </a:buClr>
              <a:buSzPct val="110000"/>
              <a:buFont typeface="Wingdings" charset="2"/>
              <a:buChar char="§"/>
              <a:tabLst/>
              <a:defRPr sz="2800" kern="1200">
                <a:solidFill>
                  <a:schemeClr val="tx1"/>
                </a:solidFill>
                <a:latin typeface="+mn-lt"/>
                <a:ea typeface="+mn-ea"/>
                <a:cs typeface="+mn-cs"/>
              </a:defRPr>
            </a:lvl2pPr>
            <a:lvl3pPr marL="925830" marR="0" indent="-285750" algn="l" defTabSz="914400" rtl="0" eaLnBrk="1" fontAlgn="auto" latinLnBrk="0" hangingPunct="1">
              <a:lnSpc>
                <a:spcPct val="100000"/>
              </a:lnSpc>
              <a:spcBef>
                <a:spcPct val="20000"/>
              </a:spcBef>
              <a:spcAft>
                <a:spcPts val="0"/>
              </a:spcAft>
              <a:buClr>
                <a:srgbClr val="FFC74E"/>
              </a:buClr>
              <a:buSzPct val="110000"/>
              <a:buFont typeface="Wingdings" charset="2"/>
              <a:buChar char="§"/>
              <a:tabLst/>
              <a:defRPr sz="2400" kern="1200">
                <a:solidFill>
                  <a:schemeClr val="tx1"/>
                </a:solidFill>
                <a:latin typeface="+mn-lt"/>
                <a:ea typeface="+mn-ea"/>
                <a:cs typeface="+mn-cs"/>
              </a:defRPr>
            </a:lvl3pPr>
            <a:lvl4pPr marL="1200150" marR="0" indent="-285750" algn="l" defTabSz="914400" rtl="0" eaLnBrk="1" fontAlgn="auto" latinLnBrk="0" hangingPunct="1">
              <a:lnSpc>
                <a:spcPct val="100000"/>
              </a:lnSpc>
              <a:spcBef>
                <a:spcPct val="20000"/>
              </a:spcBef>
              <a:spcAft>
                <a:spcPts val="0"/>
              </a:spcAft>
              <a:buClr>
                <a:srgbClr val="FAAB67"/>
              </a:buClr>
              <a:buSzPct val="110000"/>
              <a:buFont typeface="Wingdings" charset="2"/>
              <a:buChar char="§"/>
              <a:tabLst/>
              <a:defRPr sz="2000" kern="1200">
                <a:solidFill>
                  <a:schemeClr val="tx1"/>
                </a:solidFill>
                <a:latin typeface="+mn-lt"/>
                <a:ea typeface="+mn-ea"/>
                <a:cs typeface="+mn-cs"/>
              </a:defRPr>
            </a:lvl4pPr>
            <a:lvl5pPr marL="1383030" marR="0" indent="-285750" algn="l" defTabSz="914400" rtl="0" eaLnBrk="1" fontAlgn="auto" latinLnBrk="0" hangingPunct="1">
              <a:lnSpc>
                <a:spcPct val="100000"/>
              </a:lnSpc>
              <a:spcBef>
                <a:spcPct val="20000"/>
              </a:spcBef>
              <a:spcAft>
                <a:spcPts val="0"/>
              </a:spcAft>
              <a:buClr>
                <a:srgbClr val="943634"/>
              </a:buClr>
              <a:buSzPct val="110000"/>
              <a:buFont typeface="Wingdings" charset="2"/>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i="1" u="sng" dirty="0" smtClean="0"/>
              <a:t>Take </a:t>
            </a:r>
            <a:r>
              <a:rPr lang="en-US" sz="2400" b="1" i="1" u="sng" dirty="0" err="1" smtClean="0"/>
              <a:t>Aways</a:t>
            </a:r>
            <a:r>
              <a:rPr lang="en-US" sz="2400" b="1" i="1" u="sng" dirty="0" smtClean="0"/>
              <a:t>:</a:t>
            </a:r>
          </a:p>
          <a:p>
            <a:pPr>
              <a:buFont typeface="Arial" panose="020B0604020202020204" pitchFamily="34" charset="0"/>
              <a:buChar char="•"/>
            </a:pPr>
            <a:r>
              <a:rPr lang="en-US" sz="2400" dirty="0" smtClean="0"/>
              <a:t>Become familiar with the depth and breadth of the arts unit resources</a:t>
            </a:r>
          </a:p>
          <a:p>
            <a:pPr>
              <a:buFont typeface="Arial" panose="020B0604020202020204" pitchFamily="34" charset="0"/>
              <a:buChar char="•"/>
            </a:pPr>
            <a:r>
              <a:rPr lang="en-US" sz="2400" dirty="0" smtClean="0"/>
              <a:t>Understand the unique “</a:t>
            </a:r>
            <a:r>
              <a:rPr lang="en-US" sz="2400" b="1" i="1" dirty="0" smtClean="0"/>
              <a:t>Points of Interest</a:t>
            </a:r>
            <a:r>
              <a:rPr lang="en-US" sz="2400" dirty="0" smtClean="0"/>
              <a:t>” about the arts units</a:t>
            </a:r>
          </a:p>
          <a:p>
            <a:pPr>
              <a:buFont typeface="Arial" panose="020B0604020202020204" pitchFamily="34" charset="0"/>
              <a:buChar char="•"/>
            </a:pPr>
            <a:r>
              <a:rPr lang="en-US" sz="2400" dirty="0" smtClean="0"/>
              <a:t>Determine possible uses for the arts units</a:t>
            </a:r>
          </a:p>
          <a:p>
            <a:pPr>
              <a:buFont typeface="Arial" panose="020B0604020202020204" pitchFamily="34" charset="0"/>
              <a:buChar char="•"/>
            </a:pPr>
            <a:r>
              <a:rPr lang="en-US" sz="2400" dirty="0" smtClean="0"/>
              <a:t>Give email feedback for next webinar topics</a:t>
            </a:r>
          </a:p>
          <a:p>
            <a:pPr marL="0" lvl="0" indent="0" defTabSz="457200" fontAlgn="base">
              <a:spcBef>
                <a:spcPct val="0"/>
              </a:spcBef>
              <a:spcAft>
                <a:spcPct val="0"/>
              </a:spcAft>
              <a:buClrTx/>
              <a:buSzTx/>
            </a:pPr>
            <a:endParaRPr lang="en-US" altLang="en-US" sz="2400" dirty="0" smtClean="0">
              <a:solidFill>
                <a:srgbClr val="292934"/>
              </a:solidFill>
              <a:latin typeface="Arial" charset="0"/>
              <a:ea typeface="ＭＳ Ｐゴシック" pitchFamily="34" charset="-128"/>
            </a:endParaRPr>
          </a:p>
          <a:p>
            <a:pPr lvl="0"/>
            <a:r>
              <a:rPr lang="en-US" altLang="en-US" sz="2400" b="1" i="1" u="sng" dirty="0"/>
              <a:t>What we will not cover in this webinar:</a:t>
            </a:r>
          </a:p>
          <a:p>
            <a:pPr marL="0" lvl="0" indent="0" defTabSz="457200" fontAlgn="base">
              <a:spcBef>
                <a:spcPct val="0"/>
              </a:spcBef>
              <a:spcAft>
                <a:spcPct val="0"/>
              </a:spcAft>
              <a:buClrTx/>
              <a:buSzTx/>
            </a:pPr>
            <a:endParaRPr lang="en-US" altLang="en-US" sz="2400" dirty="0">
              <a:solidFill>
                <a:srgbClr val="292934"/>
              </a:solidFill>
              <a:latin typeface="Arial" charset="0"/>
              <a:ea typeface="ＭＳ Ｐゴシック" pitchFamily="34" charset="-128"/>
            </a:endParaRPr>
          </a:p>
          <a:p>
            <a:pPr marL="457200" lvl="1" indent="0" defTabSz="457200" fontAlgn="base">
              <a:spcBef>
                <a:spcPct val="0"/>
              </a:spcBef>
              <a:spcAft>
                <a:spcPct val="0"/>
              </a:spcAft>
              <a:buClrTx/>
              <a:buSzTx/>
              <a:buFont typeface="Arial" charset="0"/>
              <a:buChar char="•"/>
            </a:pPr>
            <a:r>
              <a:rPr lang="en-US" altLang="en-US" dirty="0">
                <a:solidFill>
                  <a:srgbClr val="292934"/>
                </a:solidFill>
                <a:latin typeface="Arial" charset="0"/>
                <a:ea typeface="ＭＳ Ｐゴシック" pitchFamily="34" charset="-128"/>
              </a:rPr>
              <a:t>   </a:t>
            </a:r>
            <a:r>
              <a:rPr lang="en-US" altLang="en-US" dirty="0">
                <a:latin typeface="Calibri" pitchFamily="34" charset="0"/>
              </a:rPr>
              <a:t>Standardized</a:t>
            </a:r>
            <a:r>
              <a:rPr lang="en-US" altLang="en-US" dirty="0" smtClean="0">
                <a:solidFill>
                  <a:srgbClr val="292934"/>
                </a:solidFill>
                <a:latin typeface="Arial" charset="0"/>
                <a:ea typeface="ＭＳ Ｐゴシック" pitchFamily="34" charset="-128"/>
              </a:rPr>
              <a:t> </a:t>
            </a:r>
            <a:r>
              <a:rPr lang="en-US" altLang="en-US" dirty="0" smtClean="0">
                <a:latin typeface="Calibri" pitchFamily="34" charset="0"/>
              </a:rPr>
              <a:t>Assessments </a:t>
            </a:r>
            <a:endParaRPr lang="en-US" altLang="en-US" dirty="0">
              <a:latin typeface="Calibri" pitchFamily="34" charset="0"/>
            </a:endParaRPr>
          </a:p>
          <a:p>
            <a:pPr marL="457200" lvl="1" indent="0" defTabSz="457200" fontAlgn="base">
              <a:spcBef>
                <a:spcPct val="0"/>
              </a:spcBef>
              <a:spcAft>
                <a:spcPct val="0"/>
              </a:spcAft>
              <a:buClrTx/>
              <a:buSzTx/>
              <a:buFont typeface="Arial" charset="0"/>
              <a:buChar char="•"/>
            </a:pPr>
            <a:r>
              <a:rPr lang="en-US" altLang="en-US" dirty="0" smtClean="0">
                <a:latin typeface="Calibri" pitchFamily="34" charset="0"/>
              </a:rPr>
              <a:t>    Educator Effectiveness</a:t>
            </a:r>
            <a:endParaRPr lang="en-US" altLang="en-US" dirty="0">
              <a:latin typeface="Calibri" pitchFamily="34" charset="0"/>
            </a:endParaRPr>
          </a:p>
          <a:p>
            <a:pPr marL="45720" indent="0"/>
            <a:endParaRPr lang="en-US" sz="2000" dirty="0"/>
          </a:p>
          <a:p>
            <a:endParaRPr lang="en-US" sz="2000" dirty="0" smtClean="0"/>
          </a:p>
          <a:p>
            <a:endParaRPr lang="en-US" sz="2000" dirty="0" smtClean="0"/>
          </a:p>
          <a:p>
            <a:endParaRPr lang="en-US" sz="2000" dirty="0" smtClean="0"/>
          </a:p>
        </p:txBody>
      </p:sp>
    </p:spTree>
    <p:extLst>
      <p:ext uri="{BB962C8B-B14F-4D97-AF65-F5344CB8AC3E}">
        <p14:creationId xmlns:p14="http://schemas.microsoft.com/office/powerpoint/2010/main" val="3649057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1465" y="473342"/>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Palatino Linotype" pitchFamily="18" charset="0"/>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b="1" i="1" dirty="0" smtClean="0">
                <a:solidFill>
                  <a:srgbClr val="C00000"/>
                </a:solidFill>
              </a:rPr>
              <a:t>“Points of Interest”</a:t>
            </a:r>
            <a:endParaRPr lang="en-US" dirty="0" smtClean="0">
              <a:solidFill>
                <a:prstClr val="black"/>
              </a:solidFill>
            </a:endParaRPr>
          </a:p>
        </p:txBody>
      </p:sp>
      <p:sp>
        <p:nvSpPr>
          <p:cNvPr id="3" name="Content Placeholder 2"/>
          <p:cNvSpPr txBox="1">
            <a:spLocks/>
          </p:cNvSpPr>
          <p:nvPr/>
        </p:nvSpPr>
        <p:spPr bwMode="auto">
          <a:xfrm>
            <a:off x="0" y="1154322"/>
            <a:ext cx="9144000" cy="368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02920" marR="0" indent="-457200" algn="l" defTabSz="914400" rtl="0" eaLnBrk="1" fontAlgn="auto" latinLnBrk="0" hangingPunct="1">
              <a:lnSpc>
                <a:spcPct val="100000"/>
              </a:lnSpc>
              <a:spcBef>
                <a:spcPct val="20000"/>
              </a:spcBef>
              <a:spcAft>
                <a:spcPts val="0"/>
              </a:spcAft>
              <a:buClr>
                <a:srgbClr val="197A9B"/>
              </a:buClr>
              <a:buSzPct val="110000"/>
              <a:buFont typeface="Wingdings" charset="2"/>
              <a:buNone/>
              <a:tabLst/>
              <a:defRPr sz="3200" kern="1200">
                <a:solidFill>
                  <a:schemeClr val="tx1"/>
                </a:solidFill>
                <a:latin typeface="Calibri" pitchFamily="34" charset="0"/>
                <a:ea typeface="+mn-ea"/>
                <a:cs typeface="+mn-cs"/>
              </a:defRPr>
            </a:lvl1pPr>
            <a:lvl2pPr marL="822960" marR="0" indent="-457200" algn="l" defTabSz="914400" rtl="0" eaLnBrk="1" fontAlgn="auto" latinLnBrk="0" hangingPunct="1">
              <a:lnSpc>
                <a:spcPct val="100000"/>
              </a:lnSpc>
              <a:spcBef>
                <a:spcPct val="20000"/>
              </a:spcBef>
              <a:spcAft>
                <a:spcPts val="0"/>
              </a:spcAft>
              <a:buClr>
                <a:srgbClr val="ABC178"/>
              </a:buClr>
              <a:buSzPct val="110000"/>
              <a:buFont typeface="Wingdings" charset="2"/>
              <a:buChar char="§"/>
              <a:tabLst/>
              <a:defRPr sz="2800" kern="1200">
                <a:solidFill>
                  <a:schemeClr val="tx1"/>
                </a:solidFill>
                <a:latin typeface="+mn-lt"/>
                <a:ea typeface="+mn-ea"/>
                <a:cs typeface="+mn-cs"/>
              </a:defRPr>
            </a:lvl2pPr>
            <a:lvl3pPr marL="925830" marR="0" indent="-285750" algn="l" defTabSz="914400" rtl="0" eaLnBrk="1" fontAlgn="auto" latinLnBrk="0" hangingPunct="1">
              <a:lnSpc>
                <a:spcPct val="100000"/>
              </a:lnSpc>
              <a:spcBef>
                <a:spcPct val="20000"/>
              </a:spcBef>
              <a:spcAft>
                <a:spcPts val="0"/>
              </a:spcAft>
              <a:buClr>
                <a:srgbClr val="FFC74E"/>
              </a:buClr>
              <a:buSzPct val="110000"/>
              <a:buFont typeface="Wingdings" charset="2"/>
              <a:buChar char="§"/>
              <a:tabLst/>
              <a:defRPr sz="2400" kern="1200">
                <a:solidFill>
                  <a:schemeClr val="tx1"/>
                </a:solidFill>
                <a:latin typeface="+mn-lt"/>
                <a:ea typeface="+mn-ea"/>
                <a:cs typeface="+mn-cs"/>
              </a:defRPr>
            </a:lvl3pPr>
            <a:lvl4pPr marL="1200150" marR="0" indent="-285750" algn="l" defTabSz="914400" rtl="0" eaLnBrk="1" fontAlgn="auto" latinLnBrk="0" hangingPunct="1">
              <a:lnSpc>
                <a:spcPct val="100000"/>
              </a:lnSpc>
              <a:spcBef>
                <a:spcPct val="20000"/>
              </a:spcBef>
              <a:spcAft>
                <a:spcPts val="0"/>
              </a:spcAft>
              <a:buClr>
                <a:srgbClr val="FAAB67"/>
              </a:buClr>
              <a:buSzPct val="110000"/>
              <a:buFont typeface="Wingdings" charset="2"/>
              <a:buChar char="§"/>
              <a:tabLst/>
              <a:defRPr sz="2000" kern="1200">
                <a:solidFill>
                  <a:schemeClr val="tx1"/>
                </a:solidFill>
                <a:latin typeface="+mn-lt"/>
                <a:ea typeface="+mn-ea"/>
                <a:cs typeface="+mn-cs"/>
              </a:defRPr>
            </a:lvl4pPr>
            <a:lvl5pPr marL="1383030" marR="0" indent="-285750" algn="l" defTabSz="914400" rtl="0" eaLnBrk="1" fontAlgn="auto" latinLnBrk="0" hangingPunct="1">
              <a:lnSpc>
                <a:spcPct val="100000"/>
              </a:lnSpc>
              <a:spcBef>
                <a:spcPct val="20000"/>
              </a:spcBef>
              <a:spcAft>
                <a:spcPts val="0"/>
              </a:spcAft>
              <a:buClr>
                <a:srgbClr val="943634"/>
              </a:buClr>
              <a:buSzPct val="110000"/>
              <a:buFont typeface="Wingdings" charset="2"/>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ASSESSMENT</a:t>
            </a:r>
            <a:r>
              <a:rPr lang="en-US" sz="1400" b="1" dirty="0"/>
              <a:t> </a:t>
            </a:r>
            <a:endParaRPr lang="en-US" sz="1400" b="1" dirty="0" smtClean="0"/>
          </a:p>
          <a:p>
            <a:pPr>
              <a:buFont typeface="Arial" panose="020B0604020202020204" pitchFamily="34" charset="0"/>
              <a:buChar char="•"/>
            </a:pPr>
            <a:r>
              <a:rPr lang="en-US" sz="2400" b="1" dirty="0" smtClean="0"/>
              <a:t>Final Performance Task</a:t>
            </a:r>
          </a:p>
          <a:p>
            <a:pPr lvl="1">
              <a:buFont typeface="Arial" panose="020B0604020202020204" pitchFamily="34" charset="0"/>
              <a:buChar char="•"/>
            </a:pPr>
            <a:r>
              <a:rPr lang="en-US" sz="2200" dirty="0" smtClean="0"/>
              <a:t>Underscores the </a:t>
            </a:r>
            <a:r>
              <a:rPr lang="en-US" sz="2200" dirty="0"/>
              <a:t>natural performance elements in the arts </a:t>
            </a:r>
            <a:r>
              <a:rPr lang="en-US" sz="2200" dirty="0" smtClean="0"/>
              <a:t>disciplines</a:t>
            </a:r>
          </a:p>
          <a:p>
            <a:pPr lvl="1">
              <a:buFont typeface="Arial" panose="020B0604020202020204" pitchFamily="34" charset="0"/>
              <a:buChar char="•"/>
            </a:pPr>
            <a:r>
              <a:rPr lang="en-US" sz="2200" dirty="0" smtClean="0"/>
              <a:t>Application </a:t>
            </a:r>
            <a:r>
              <a:rPr lang="en-US" sz="2200" dirty="0"/>
              <a:t>of knowledge and skills is fundamental in an arts classroom </a:t>
            </a:r>
            <a:endParaRPr lang="en-US" sz="2200" dirty="0" smtClean="0"/>
          </a:p>
          <a:p>
            <a:pPr lvl="1">
              <a:buFont typeface="Arial" panose="020B0604020202020204" pitchFamily="34" charset="0"/>
              <a:buChar char="•"/>
            </a:pPr>
            <a:r>
              <a:rPr lang="en-US" sz="2200" dirty="0" smtClean="0"/>
              <a:t>Authors wrote performance </a:t>
            </a:r>
            <a:r>
              <a:rPr lang="en-US" sz="2200" dirty="0"/>
              <a:t>tasks </a:t>
            </a:r>
            <a:r>
              <a:rPr lang="en-US" sz="2200" dirty="0" smtClean="0"/>
              <a:t>as a culmination </a:t>
            </a:r>
            <a:r>
              <a:rPr lang="en-US" sz="2200" dirty="0"/>
              <a:t>of skills and </a:t>
            </a:r>
            <a:r>
              <a:rPr lang="en-US" sz="2200" dirty="0" smtClean="0"/>
              <a:t>concepts</a:t>
            </a:r>
          </a:p>
          <a:p>
            <a:pPr marL="365760" lvl="1" indent="0">
              <a:buNone/>
            </a:pPr>
            <a:endParaRPr lang="en-US" sz="2200" dirty="0" smtClean="0"/>
          </a:p>
          <a:p>
            <a:pPr>
              <a:buFont typeface="Arial" panose="020B0604020202020204" pitchFamily="34" charset="0"/>
              <a:buChar char="•"/>
            </a:pPr>
            <a:r>
              <a:rPr lang="en-US" sz="2400" dirty="0" smtClean="0"/>
              <a:t> </a:t>
            </a:r>
            <a:r>
              <a:rPr lang="en-US" sz="2400" b="1" dirty="0" smtClean="0"/>
              <a:t>Learning Experiences- Emphasis on Formative </a:t>
            </a:r>
            <a:r>
              <a:rPr lang="en-US" sz="2400" b="1" dirty="0"/>
              <a:t>A</a:t>
            </a:r>
            <a:r>
              <a:rPr lang="en-US" sz="2400" b="1" dirty="0" smtClean="0"/>
              <a:t>ssessment </a:t>
            </a:r>
          </a:p>
          <a:p>
            <a:pPr lvl="1">
              <a:buFont typeface="Arial" panose="020B0604020202020204" pitchFamily="34" charset="0"/>
              <a:buChar char="•"/>
            </a:pPr>
            <a:r>
              <a:rPr lang="en-US" sz="2200" dirty="0" smtClean="0"/>
              <a:t>Natural way </a:t>
            </a:r>
            <a:r>
              <a:rPr lang="en-US" sz="2200" dirty="0"/>
              <a:t>arts are assessed (in the moment, immediate feedback). </a:t>
            </a:r>
            <a:endParaRPr lang="en-US" sz="2200" dirty="0" smtClean="0"/>
          </a:p>
          <a:p>
            <a:pPr lvl="1">
              <a:buFont typeface="Arial" panose="020B0604020202020204" pitchFamily="34" charset="0"/>
              <a:buChar char="•"/>
            </a:pPr>
            <a:r>
              <a:rPr lang="en-US" sz="2200" dirty="0" smtClean="0"/>
              <a:t>Journaling</a:t>
            </a:r>
            <a:r>
              <a:rPr lang="en-US" sz="2200" dirty="0"/>
              <a:t>, sketching and reflecting </a:t>
            </a:r>
            <a:r>
              <a:rPr lang="en-US" sz="2200" dirty="0" smtClean="0"/>
              <a:t>found throughout</a:t>
            </a:r>
          </a:p>
          <a:p>
            <a:pPr lvl="1">
              <a:buFont typeface="Arial" panose="020B0604020202020204" pitchFamily="34" charset="0"/>
              <a:buChar char="•"/>
            </a:pPr>
            <a:r>
              <a:rPr lang="en-US" sz="2200" dirty="0" smtClean="0"/>
              <a:t> Not only </a:t>
            </a:r>
            <a:r>
              <a:rPr lang="en-US" sz="2200" dirty="0"/>
              <a:t>is reflection and refinement a standard in all arts areas, it is a very strong formative/summative assessment tool. </a:t>
            </a:r>
            <a:endParaRPr lang="en-US" sz="2200" dirty="0" smtClean="0"/>
          </a:p>
          <a:p>
            <a:endParaRPr lang="en-US" sz="1400" dirty="0" smtClean="0"/>
          </a:p>
          <a:p>
            <a:endParaRPr lang="en-US" sz="1400" dirty="0"/>
          </a:p>
          <a:p>
            <a:pPr marL="365760" lvl="1" indent="0">
              <a:buNone/>
            </a:pPr>
            <a:endParaRPr lang="en-US" sz="1400" b="1" dirty="0"/>
          </a:p>
        </p:txBody>
      </p:sp>
      <p:grpSp>
        <p:nvGrpSpPr>
          <p:cNvPr id="5" name="Group 4"/>
          <p:cNvGrpSpPr/>
          <p:nvPr/>
        </p:nvGrpSpPr>
        <p:grpSpPr>
          <a:xfrm>
            <a:off x="6777037" y="668605"/>
            <a:ext cx="1547813" cy="766328"/>
            <a:chOff x="6777037" y="668605"/>
            <a:chExt cx="1547813" cy="766328"/>
          </a:xfrm>
        </p:grpSpPr>
        <p:pic>
          <p:nvPicPr>
            <p:cNvPr id="2050" name="Picture 2" descr="C:\Users\gates_k\AppData\Local\Microsoft\Windows\Temporary Internet Files\Content.IE5\CPACOZ1T\MM900395751[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668605"/>
              <a:ext cx="1238250" cy="752475"/>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20674122">
              <a:off x="6777037" y="1233053"/>
              <a:ext cx="619125" cy="2018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99623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762000"/>
            <a:ext cx="7391400" cy="769441"/>
          </a:xfrm>
          <a:prstGeom prst="rect">
            <a:avLst/>
          </a:prstGeom>
        </p:spPr>
        <p:txBody>
          <a:bodyPr wrap="square">
            <a:spAutoFit/>
          </a:bodyPr>
          <a:lstStyle/>
          <a:p>
            <a:pPr algn="ctr"/>
            <a:r>
              <a:rPr lang="en-US" sz="4400" b="1" i="1" dirty="0" smtClean="0">
                <a:solidFill>
                  <a:prstClr val="black"/>
                </a:solidFill>
                <a:latin typeface="Palatino Linotype" pitchFamily="18" charset="0"/>
                <a:ea typeface="+mj-ea"/>
                <a:cs typeface="+mj-cs"/>
              </a:rPr>
              <a:t>Performance Assessment</a:t>
            </a:r>
            <a:endParaRPr lang="en-US" dirty="0"/>
          </a:p>
        </p:txBody>
      </p:sp>
      <p:sp>
        <p:nvSpPr>
          <p:cNvPr id="4" name="TextBox 3"/>
          <p:cNvSpPr txBox="1"/>
          <p:nvPr/>
        </p:nvSpPr>
        <p:spPr>
          <a:xfrm>
            <a:off x="260178" y="1752600"/>
            <a:ext cx="8731422" cy="4154984"/>
          </a:xfrm>
          <a:prstGeom prst="rect">
            <a:avLst/>
          </a:prstGeom>
          <a:noFill/>
        </p:spPr>
        <p:txBody>
          <a:bodyPr wrap="square" rtlCol="0">
            <a:spAutoFit/>
          </a:bodyPr>
          <a:lstStyle/>
          <a:p>
            <a:r>
              <a:rPr lang="en-US" sz="2400" dirty="0"/>
              <a:t>An assessment based on </a:t>
            </a:r>
            <a:r>
              <a:rPr lang="en-US" sz="2400" dirty="0">
                <a:solidFill>
                  <a:srgbClr val="FF0000"/>
                </a:solidFill>
              </a:rPr>
              <a:t>observation</a:t>
            </a:r>
            <a:r>
              <a:rPr lang="en-US" sz="2400" dirty="0"/>
              <a:t> and </a:t>
            </a:r>
            <a:r>
              <a:rPr lang="en-US" sz="2400" dirty="0">
                <a:solidFill>
                  <a:srgbClr val="FF0000"/>
                </a:solidFill>
              </a:rPr>
              <a:t>judgment</a:t>
            </a:r>
            <a:r>
              <a:rPr lang="en-US" sz="2400" dirty="0"/>
              <a:t>. It has two parts: the task and the criteria for judging quality. Students complete a task (give a demonstration or create a product) and it is </a:t>
            </a:r>
            <a:r>
              <a:rPr lang="en-US" sz="2400" dirty="0">
                <a:solidFill>
                  <a:srgbClr val="FF0000"/>
                </a:solidFill>
              </a:rPr>
              <a:t>evaluated by judging the level of quality using a rubric</a:t>
            </a:r>
            <a:r>
              <a:rPr lang="en-US" sz="2400" dirty="0"/>
              <a:t>. </a:t>
            </a:r>
            <a:endParaRPr lang="en-US" sz="2400" dirty="0" smtClean="0"/>
          </a:p>
          <a:p>
            <a:endParaRPr lang="en-US" sz="2400" dirty="0"/>
          </a:p>
          <a:p>
            <a:r>
              <a:rPr lang="en-US" sz="2400" dirty="0" smtClean="0"/>
              <a:t>Examples </a:t>
            </a:r>
            <a:r>
              <a:rPr lang="en-US" sz="2400" dirty="0"/>
              <a:t>of demonstrations include playing a musical instrument, carrying out the steps in a scientific experiment, speaking a foreign language, reading aloud with fluency, repairing an engine, or working productively in a group. Examples of products can include writing an essay, producing a work of art, writing a lab report, etc. (Pearson Training Institute, 2011)</a:t>
            </a:r>
            <a:endParaRPr lang="en-US" sz="2400" dirty="0">
              <a:effectLst/>
            </a:endParaRPr>
          </a:p>
        </p:txBody>
      </p:sp>
      <p:pic>
        <p:nvPicPr>
          <p:cNvPr id="2050" name="Picture 2" descr="C:\Users\gates_k\AppData\Local\Microsoft\Windows\Temporary Internet Files\Content.IE5\Q65AKCPV\MC90043475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178" y="533400"/>
            <a:ext cx="1394957" cy="1394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217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0189" y="762000"/>
            <a:ext cx="7391400" cy="769441"/>
          </a:xfrm>
          <a:prstGeom prst="rect">
            <a:avLst/>
          </a:prstGeom>
        </p:spPr>
        <p:txBody>
          <a:bodyPr wrap="square">
            <a:spAutoFit/>
          </a:bodyPr>
          <a:lstStyle/>
          <a:p>
            <a:pPr algn="ctr"/>
            <a:r>
              <a:rPr lang="en-US" sz="4400" b="1" i="1" dirty="0" smtClean="0">
                <a:solidFill>
                  <a:prstClr val="black"/>
                </a:solidFill>
                <a:latin typeface="Palatino Linotype" pitchFamily="18" charset="0"/>
                <a:ea typeface="+mj-ea"/>
                <a:cs typeface="+mj-cs"/>
              </a:rPr>
              <a:t>RAFT Exercise</a:t>
            </a:r>
            <a:endParaRPr lang="en-US" dirty="0"/>
          </a:p>
        </p:txBody>
      </p:sp>
      <p:sp>
        <p:nvSpPr>
          <p:cNvPr id="4" name="TextBox 3"/>
          <p:cNvSpPr txBox="1"/>
          <p:nvPr/>
        </p:nvSpPr>
        <p:spPr>
          <a:xfrm>
            <a:off x="226531" y="2895600"/>
            <a:ext cx="8731422" cy="2308324"/>
          </a:xfrm>
          <a:prstGeom prst="rect">
            <a:avLst/>
          </a:prstGeom>
          <a:noFill/>
        </p:spPr>
        <p:txBody>
          <a:bodyPr wrap="square" rtlCol="0">
            <a:spAutoFit/>
          </a:bodyPr>
          <a:lstStyle/>
          <a:p>
            <a:r>
              <a:rPr lang="en-US" sz="2400" dirty="0"/>
              <a:t>An assessment </a:t>
            </a:r>
            <a:r>
              <a:rPr lang="en-US" sz="2400" dirty="0" smtClean="0"/>
              <a:t>strategy that helps students understand the role, audience, varied formats, and topics. By using this strategy, teachers encourage students to write/present creatively, to consider a topic form another perspective, and to gain practice writing/presenting to different audiences.</a:t>
            </a:r>
          </a:p>
          <a:p>
            <a:endParaRPr lang="en-US" sz="2400" dirty="0"/>
          </a:p>
        </p:txBody>
      </p:sp>
      <p:pic>
        <p:nvPicPr>
          <p:cNvPr id="1026" name="Picture 2" descr="C:\Users\gates_k\AppData\Local\Microsoft\Windows\Temporary Internet Files\Content.IE5\CPACOZ1T\MC90021294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003" y="677392"/>
            <a:ext cx="1653997" cy="15836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rotWithShape="1">
          <a:blip r:embed="rId4" cstate="print">
            <a:extLst>
              <a:ext uri="{28A0092B-C50C-407E-A947-70E740481C1C}">
                <a14:useLocalDpi xmlns:a14="http://schemas.microsoft.com/office/drawing/2010/main" val="0"/>
              </a:ext>
            </a:extLst>
          </a:blip>
          <a:srcRect l="15392" t="12075" r="49170" b="6501"/>
          <a:stretch/>
        </p:blipFill>
        <p:spPr bwMode="auto">
          <a:xfrm rot="1634277">
            <a:off x="6862977" y="511808"/>
            <a:ext cx="1613784" cy="19747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82211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2376" y="533400"/>
            <a:ext cx="7391400" cy="769441"/>
          </a:xfrm>
          <a:prstGeom prst="rect">
            <a:avLst/>
          </a:prstGeom>
        </p:spPr>
        <p:txBody>
          <a:bodyPr wrap="square">
            <a:spAutoFit/>
          </a:bodyPr>
          <a:lstStyle/>
          <a:p>
            <a:pPr algn="ctr"/>
            <a:r>
              <a:rPr lang="en-US" sz="4400" b="1" i="1" dirty="0" smtClean="0">
                <a:solidFill>
                  <a:prstClr val="black"/>
                </a:solidFill>
                <a:latin typeface="Palatino Linotype" pitchFamily="18" charset="0"/>
                <a:ea typeface="+mj-ea"/>
                <a:cs typeface="+mj-cs"/>
              </a:rPr>
              <a:t>PA Example: Visual Arts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954261301"/>
              </p:ext>
            </p:extLst>
          </p:nvPr>
        </p:nvGraphicFramePr>
        <p:xfrm>
          <a:off x="0" y="1251894"/>
          <a:ext cx="9144000" cy="6106930"/>
        </p:xfrm>
        <a:graphic>
          <a:graphicData uri="http://schemas.openxmlformats.org/drawingml/2006/table">
            <a:tbl>
              <a:tblPr firstRow="1" firstCol="1" bandRow="1">
                <a:tableStyleId>{073A0DAA-6AF3-43AB-8588-CEC1D06C72B9}</a:tableStyleId>
              </a:tblPr>
              <a:tblGrid>
                <a:gridCol w="2845266"/>
                <a:gridCol w="6298734"/>
              </a:tblGrid>
              <a:tr h="374805">
                <a:tc gridSpan="2">
                  <a:txBody>
                    <a:bodyPr/>
                    <a:lstStyle/>
                    <a:p>
                      <a:pPr marL="0" marR="0" indent="0">
                        <a:spcBef>
                          <a:spcPts val="0"/>
                        </a:spcBef>
                        <a:spcAft>
                          <a:spcPts val="0"/>
                        </a:spcAft>
                      </a:pPr>
                      <a:r>
                        <a:rPr lang="en-US" sz="1400" dirty="0">
                          <a:effectLst/>
                        </a:rPr>
                        <a:t>Performance Assessment: The capstone/summative assessment for this unit.</a:t>
                      </a:r>
                      <a:endParaRPr lang="en-US" sz="1400" dirty="0">
                        <a:effectLst/>
                        <a:latin typeface="Calibri"/>
                        <a:ea typeface="Calibri"/>
                        <a:cs typeface="Times New Roman"/>
                      </a:endParaRPr>
                    </a:p>
                  </a:txBody>
                  <a:tcPr marL="65723" marR="65723" marT="33147" marB="33147"/>
                </a:tc>
                <a:tc hMerge="1">
                  <a:txBody>
                    <a:bodyPr/>
                    <a:lstStyle/>
                    <a:p>
                      <a:endParaRPr lang="en-US"/>
                    </a:p>
                  </a:txBody>
                  <a:tcPr/>
                </a:tc>
              </a:tr>
              <a:tr h="966656">
                <a:tc>
                  <a:txBody>
                    <a:bodyPr/>
                    <a:lstStyle/>
                    <a:p>
                      <a:pPr marL="0" marR="0" indent="0">
                        <a:spcBef>
                          <a:spcPts val="0"/>
                        </a:spcBef>
                        <a:spcAft>
                          <a:spcPts val="0"/>
                        </a:spcAft>
                      </a:pPr>
                      <a:r>
                        <a:rPr lang="en-US" sz="1400" dirty="0">
                          <a:effectLst/>
                        </a:rPr>
                        <a:t>Claims: </a:t>
                      </a:r>
                    </a:p>
                    <a:p>
                      <a:pPr marL="0" marR="0" indent="0">
                        <a:spcBef>
                          <a:spcPts val="0"/>
                        </a:spcBef>
                        <a:spcAft>
                          <a:spcPts val="0"/>
                        </a:spcAft>
                      </a:pPr>
                      <a:r>
                        <a:rPr lang="en-US" sz="1400" dirty="0">
                          <a:effectLst/>
                        </a:rPr>
                        <a:t>(Key generalization(s) to be mastered and demonstrated through the capstone assessment.)</a:t>
                      </a:r>
                      <a:endParaRPr lang="en-US" sz="1400" dirty="0">
                        <a:effectLst/>
                        <a:latin typeface="Calibri"/>
                        <a:ea typeface="Calibri"/>
                        <a:cs typeface="Times New Roman"/>
                      </a:endParaRPr>
                    </a:p>
                  </a:txBody>
                  <a:tcPr marL="65723" marR="65723" marT="33147" marB="33147"/>
                </a:tc>
                <a:tc>
                  <a:txBody>
                    <a:bodyPr/>
                    <a:lstStyle/>
                    <a:p>
                      <a:pPr marL="0" marR="0" indent="0">
                        <a:spcBef>
                          <a:spcPts val="0"/>
                        </a:spcBef>
                        <a:spcAft>
                          <a:spcPts val="0"/>
                        </a:spcAft>
                      </a:pPr>
                      <a:r>
                        <a:rPr lang="en-US" sz="1400" dirty="0">
                          <a:effectLst/>
                        </a:rPr>
                        <a:t>Symbols are repurposed to represent or express new or different cultural meanings</a:t>
                      </a:r>
                      <a:endParaRPr lang="en-US" sz="1400" dirty="0">
                        <a:effectLst/>
                        <a:latin typeface="Calibri"/>
                        <a:ea typeface="Calibri"/>
                        <a:cs typeface="Times New Roman"/>
                      </a:endParaRPr>
                    </a:p>
                  </a:txBody>
                  <a:tcPr marL="65723" marR="65723" marT="33147" marB="33147"/>
                </a:tc>
              </a:tr>
              <a:tr h="1424749">
                <a:tc>
                  <a:txBody>
                    <a:bodyPr/>
                    <a:lstStyle/>
                    <a:p>
                      <a:pPr marL="0" marR="0" indent="0">
                        <a:spcBef>
                          <a:spcPts val="0"/>
                        </a:spcBef>
                        <a:spcAft>
                          <a:spcPts val="0"/>
                        </a:spcAft>
                      </a:pPr>
                      <a:r>
                        <a:rPr lang="en-US" sz="1400" dirty="0">
                          <a:effectLst/>
                        </a:rPr>
                        <a:t>Stimulus Material:</a:t>
                      </a:r>
                    </a:p>
                    <a:p>
                      <a:pPr marL="0" marR="0" indent="0">
                        <a:spcBef>
                          <a:spcPts val="0"/>
                        </a:spcBef>
                        <a:spcAft>
                          <a:spcPts val="0"/>
                        </a:spcAft>
                      </a:pPr>
                      <a:r>
                        <a:rPr lang="en-US" sz="1400" dirty="0">
                          <a:effectLst/>
                        </a:rPr>
                        <a:t>(Engaging scenario that includes role, audience, goal/outcome and explicitly connects the key generalization)</a:t>
                      </a:r>
                      <a:endParaRPr lang="en-US" sz="1400" dirty="0">
                        <a:effectLst/>
                        <a:latin typeface="Calibri"/>
                        <a:ea typeface="Calibri"/>
                        <a:cs typeface="Times New Roman"/>
                      </a:endParaRPr>
                    </a:p>
                  </a:txBody>
                  <a:tcPr marL="65723" marR="65723" marT="33147" marB="33147"/>
                </a:tc>
                <a:tc>
                  <a:txBody>
                    <a:bodyPr/>
                    <a:lstStyle/>
                    <a:p>
                      <a:pPr marL="182880" marR="0" indent="-182880">
                        <a:spcBef>
                          <a:spcPts val="0"/>
                        </a:spcBef>
                        <a:spcAft>
                          <a:spcPts val="0"/>
                        </a:spcAft>
                      </a:pPr>
                      <a:r>
                        <a:rPr lang="en-US" sz="1400" b="1" dirty="0">
                          <a:solidFill>
                            <a:srgbClr val="00B050"/>
                          </a:solidFill>
                          <a:effectLst/>
                        </a:rPr>
                        <a:t>As an artist </a:t>
                      </a:r>
                      <a:r>
                        <a:rPr lang="en-US" sz="1200" dirty="0">
                          <a:effectLst/>
                        </a:rPr>
                        <a:t>with a strong connection to this school/community, you have been commissioned to create an artistic work that will bring a </a:t>
                      </a:r>
                      <a:r>
                        <a:rPr lang="en-US" sz="1400" b="1" dirty="0">
                          <a:solidFill>
                            <a:srgbClr val="7030A0"/>
                          </a:solidFill>
                          <a:effectLst/>
                        </a:rPr>
                        <a:t>community concern or issue to everyone’s attention. </a:t>
                      </a:r>
                      <a:r>
                        <a:rPr lang="en-US" sz="1200" dirty="0">
                          <a:effectLst/>
                        </a:rPr>
                        <a:t>Influenced by the history and genre of pop art, you consider how to use transformation to repurpose commonly used symbols/language to create a finished two- or three-dimensional art work that expresses a particular point of view on a community issue. </a:t>
                      </a:r>
                      <a:r>
                        <a:rPr lang="en-US" sz="1400" b="1" dirty="0">
                          <a:solidFill>
                            <a:srgbClr val="0000FF"/>
                          </a:solidFill>
                          <a:effectLst/>
                        </a:rPr>
                        <a:t>This art work will be a large scale mural (painting) or sculpture </a:t>
                      </a:r>
                      <a:r>
                        <a:rPr lang="en-US" sz="1400" b="1" dirty="0">
                          <a:solidFill>
                            <a:srgbClr val="FF3300"/>
                          </a:solidFill>
                          <a:effectLst/>
                        </a:rPr>
                        <a:t>that will be on public display</a:t>
                      </a:r>
                      <a:r>
                        <a:rPr lang="en-US" sz="1400" b="1" dirty="0" smtClean="0">
                          <a:solidFill>
                            <a:srgbClr val="FF3300"/>
                          </a:solidFill>
                          <a:effectLst/>
                        </a:rPr>
                        <a:t>.</a:t>
                      </a:r>
                    </a:p>
                    <a:p>
                      <a:pPr marL="182880" marR="0" indent="-182880">
                        <a:spcBef>
                          <a:spcPts val="0"/>
                        </a:spcBef>
                        <a:spcAft>
                          <a:spcPts val="0"/>
                        </a:spcAft>
                      </a:pPr>
                      <a:endParaRPr lang="en-US" sz="1400" b="1" dirty="0">
                        <a:solidFill>
                          <a:srgbClr val="FF3300"/>
                        </a:solidFill>
                        <a:effectLst/>
                      </a:endParaRPr>
                    </a:p>
                    <a:p>
                      <a:pPr marL="182880" marR="0" indent="-182880">
                        <a:spcBef>
                          <a:spcPts val="0"/>
                        </a:spcBef>
                        <a:spcAft>
                          <a:spcPts val="0"/>
                        </a:spcAft>
                      </a:pPr>
                      <a:r>
                        <a:rPr lang="en-US" sz="1200" dirty="0">
                          <a:effectLst/>
                        </a:rPr>
                        <a:t> </a:t>
                      </a:r>
                      <a:endParaRPr lang="en-US" sz="1200" dirty="0">
                        <a:effectLst/>
                        <a:latin typeface="Calibri"/>
                        <a:ea typeface="Calibri"/>
                        <a:cs typeface="Times New Roman"/>
                      </a:endParaRPr>
                    </a:p>
                  </a:txBody>
                  <a:tcPr marL="65723" marR="65723" marT="33147" marB="33147"/>
                </a:tc>
              </a:tr>
              <a:tr h="1415146">
                <a:tc>
                  <a:txBody>
                    <a:bodyPr/>
                    <a:lstStyle/>
                    <a:p>
                      <a:pPr marL="0" marR="0" indent="0">
                        <a:spcBef>
                          <a:spcPts val="0"/>
                        </a:spcBef>
                        <a:spcAft>
                          <a:spcPts val="0"/>
                        </a:spcAft>
                      </a:pPr>
                      <a:r>
                        <a:rPr lang="en-US" sz="1400" dirty="0">
                          <a:effectLst/>
                        </a:rPr>
                        <a:t>Product/Evidence:</a:t>
                      </a:r>
                    </a:p>
                    <a:p>
                      <a:pPr marL="0" marR="0" indent="0">
                        <a:spcBef>
                          <a:spcPts val="0"/>
                        </a:spcBef>
                        <a:spcAft>
                          <a:spcPts val="0"/>
                        </a:spcAft>
                      </a:pPr>
                      <a:r>
                        <a:rPr lang="en-US" sz="1400" dirty="0">
                          <a:effectLst/>
                        </a:rPr>
                        <a:t>(Expected product from students)</a:t>
                      </a:r>
                      <a:endParaRPr lang="en-US" sz="1400" dirty="0">
                        <a:effectLst/>
                        <a:latin typeface="Calibri"/>
                        <a:ea typeface="Calibri"/>
                        <a:cs typeface="Times New Roman"/>
                      </a:endParaRPr>
                    </a:p>
                  </a:txBody>
                  <a:tcPr marL="65723" marR="65723" marT="33147" marB="33147"/>
                </a:tc>
                <a:tc>
                  <a:txBody>
                    <a:bodyPr/>
                    <a:lstStyle/>
                    <a:p>
                      <a:pPr marL="182880" marR="0" indent="-182880">
                        <a:spcBef>
                          <a:spcPts val="0"/>
                        </a:spcBef>
                        <a:spcAft>
                          <a:spcPts val="0"/>
                        </a:spcAft>
                      </a:pPr>
                      <a:r>
                        <a:rPr lang="en-US" sz="1200" dirty="0">
                          <a:effectLst/>
                        </a:rPr>
                        <a:t>Students will create finished artwork that creates cultural meaning using the expressive features of pop art such as heavy outlining, size variation, bright colors, collage, repetition and juxtaposition. Criteria for evaluating this work will include but are not limited to; symbols and everyday objects form personal culture, transformation of their personal symbol/object using a specific pop culture technique, and the ability to create disparate cultural meaning of their chosen symbol/object.</a:t>
                      </a:r>
                    </a:p>
                    <a:p>
                      <a:pPr marL="182880" marR="0" indent="-182880">
                        <a:spcBef>
                          <a:spcPts val="0"/>
                        </a:spcBef>
                        <a:spcAft>
                          <a:spcPts val="0"/>
                        </a:spcAft>
                      </a:pPr>
                      <a:r>
                        <a:rPr lang="en-US" sz="1200" dirty="0">
                          <a:effectLst/>
                        </a:rPr>
                        <a:t> </a:t>
                      </a:r>
                      <a:endParaRPr lang="en-US" sz="1200" dirty="0">
                        <a:effectLst/>
                        <a:latin typeface="Calibri"/>
                        <a:ea typeface="Calibri"/>
                        <a:cs typeface="Times New Roman"/>
                      </a:endParaRPr>
                    </a:p>
                  </a:txBody>
                  <a:tcPr marL="65723" marR="65723" marT="33147" marB="33147"/>
                </a:tc>
              </a:tr>
              <a:tr h="1424749">
                <a:tc>
                  <a:txBody>
                    <a:bodyPr/>
                    <a:lstStyle/>
                    <a:p>
                      <a:pPr marL="0" marR="0" indent="0">
                        <a:spcBef>
                          <a:spcPts val="0"/>
                        </a:spcBef>
                        <a:spcAft>
                          <a:spcPts val="0"/>
                        </a:spcAft>
                      </a:pPr>
                      <a:r>
                        <a:rPr lang="en-US" sz="1200" dirty="0">
                          <a:effectLst/>
                        </a:rPr>
                        <a:t>Differentiation:</a:t>
                      </a:r>
                    </a:p>
                    <a:p>
                      <a:pPr marL="0" marR="0" indent="0">
                        <a:spcBef>
                          <a:spcPts val="0"/>
                        </a:spcBef>
                        <a:spcAft>
                          <a:spcPts val="0"/>
                        </a:spcAft>
                      </a:pPr>
                      <a:r>
                        <a:rPr lang="en-US" sz="1200" dirty="0">
                          <a:effectLst/>
                        </a:rPr>
                        <a:t>(Multiple modes for student expression)</a:t>
                      </a:r>
                      <a:endParaRPr lang="en-US" sz="1200" dirty="0">
                        <a:effectLst/>
                        <a:latin typeface="Calibri"/>
                        <a:ea typeface="Calibri"/>
                        <a:cs typeface="Times New Roman"/>
                      </a:endParaRPr>
                    </a:p>
                  </a:txBody>
                  <a:tcPr marL="65723" marR="65723" marT="33147" marB="33147"/>
                </a:tc>
                <a:tc>
                  <a:txBody>
                    <a:bodyPr/>
                    <a:lstStyle/>
                    <a:p>
                      <a:pPr marL="182880" marR="0" indent="-182880">
                        <a:spcBef>
                          <a:spcPts val="0"/>
                        </a:spcBef>
                        <a:spcAft>
                          <a:spcPts val="0"/>
                        </a:spcAft>
                      </a:pPr>
                      <a:r>
                        <a:rPr lang="en-US" sz="1200" dirty="0">
                          <a:effectLst/>
                        </a:rPr>
                        <a:t>Students can individualize their process through the following options:</a:t>
                      </a:r>
                    </a:p>
                    <a:p>
                      <a:pPr marL="342900" marR="0" lvl="0" indent="-342900">
                        <a:spcBef>
                          <a:spcPts val="0"/>
                        </a:spcBef>
                        <a:spcAft>
                          <a:spcPts val="0"/>
                        </a:spcAft>
                        <a:buFont typeface="Symbol"/>
                        <a:buChar char=""/>
                      </a:pPr>
                      <a:r>
                        <a:rPr lang="en-US" sz="1200" dirty="0">
                          <a:effectLst/>
                        </a:rPr>
                        <a:t>Devise a plan using specific artist examples as models to follow</a:t>
                      </a:r>
                    </a:p>
                    <a:p>
                      <a:pPr marL="342900" marR="0" lvl="0" indent="-342900">
                        <a:spcBef>
                          <a:spcPts val="0"/>
                        </a:spcBef>
                        <a:spcAft>
                          <a:spcPts val="0"/>
                        </a:spcAft>
                        <a:buFont typeface="Symbol"/>
                        <a:buChar char=""/>
                      </a:pPr>
                      <a:r>
                        <a:rPr lang="en-US" sz="1200" dirty="0">
                          <a:effectLst/>
                        </a:rPr>
                        <a:t>Practice (with guidance) the use of scale</a:t>
                      </a:r>
                    </a:p>
                    <a:p>
                      <a:pPr marL="342900" marR="0" lvl="0" indent="-342900">
                        <a:spcBef>
                          <a:spcPts val="0"/>
                        </a:spcBef>
                        <a:spcAft>
                          <a:spcPts val="0"/>
                        </a:spcAft>
                        <a:buFont typeface="Symbol"/>
                        <a:buChar char=""/>
                      </a:pPr>
                      <a:r>
                        <a:rPr lang="en-US" sz="1200" dirty="0">
                          <a:effectLst/>
                        </a:rPr>
                        <a:t>Use student resources in new or innovative ways</a:t>
                      </a:r>
                    </a:p>
                    <a:p>
                      <a:pPr marL="342900" marR="0" lvl="0" indent="-342900">
                        <a:spcBef>
                          <a:spcPts val="0"/>
                        </a:spcBef>
                        <a:spcAft>
                          <a:spcPts val="0"/>
                        </a:spcAft>
                        <a:buFont typeface="Symbol"/>
                        <a:buChar char=""/>
                      </a:pPr>
                      <a:r>
                        <a:rPr lang="en-US" sz="1200" dirty="0">
                          <a:effectLst/>
                        </a:rPr>
                        <a:t>Work collaboratively to create large-scale projects</a:t>
                      </a:r>
                    </a:p>
                    <a:p>
                      <a:pPr marL="457200" marR="0" indent="0">
                        <a:spcBef>
                          <a:spcPts val="0"/>
                        </a:spcBef>
                        <a:spcAft>
                          <a:spcPts val="0"/>
                        </a:spcAft>
                      </a:pPr>
                      <a:r>
                        <a:rPr lang="en-US" sz="1200" dirty="0">
                          <a:effectLst/>
                        </a:rPr>
                        <a:t> </a:t>
                      </a:r>
                      <a:endParaRPr lang="en-US" sz="1200" dirty="0">
                        <a:effectLst/>
                        <a:latin typeface="Calibri"/>
                        <a:ea typeface="Calibri"/>
                        <a:cs typeface="Times New Roman"/>
                      </a:endParaRPr>
                    </a:p>
                  </a:txBody>
                  <a:tcPr marL="65723" marR="65723" marT="33147" marB="33147"/>
                </a:tc>
              </a:tr>
            </a:tbl>
          </a:graphicData>
        </a:graphic>
      </p:graphicFrame>
      <p:sp>
        <p:nvSpPr>
          <p:cNvPr id="5" name="TextBox 4"/>
          <p:cNvSpPr txBox="1"/>
          <p:nvPr/>
        </p:nvSpPr>
        <p:spPr>
          <a:xfrm rot="20763606">
            <a:off x="4381418" y="3934474"/>
            <a:ext cx="1023945" cy="369332"/>
          </a:xfrm>
          <a:prstGeom prst="rect">
            <a:avLst/>
          </a:prstGeom>
          <a:solidFill>
            <a:srgbClr val="FFFF00"/>
          </a:solidFill>
        </p:spPr>
        <p:txBody>
          <a:bodyPr wrap="square" rtlCol="0">
            <a:spAutoFit/>
          </a:bodyPr>
          <a:lstStyle/>
          <a:p>
            <a:r>
              <a:rPr lang="en-US" b="1" dirty="0" smtClean="0">
                <a:solidFill>
                  <a:srgbClr val="0000FF"/>
                </a:solidFill>
              </a:rPr>
              <a:t>FORMAT</a:t>
            </a:r>
            <a:endParaRPr lang="en-US" b="1" dirty="0">
              <a:solidFill>
                <a:srgbClr val="0000FF"/>
              </a:solidFill>
            </a:endParaRPr>
          </a:p>
        </p:txBody>
      </p:sp>
      <p:sp>
        <p:nvSpPr>
          <p:cNvPr id="8" name="TextBox 7"/>
          <p:cNvSpPr txBox="1"/>
          <p:nvPr/>
        </p:nvSpPr>
        <p:spPr>
          <a:xfrm rot="20097381">
            <a:off x="7989711" y="3972126"/>
            <a:ext cx="1201843" cy="369332"/>
          </a:xfrm>
          <a:prstGeom prst="rect">
            <a:avLst/>
          </a:prstGeom>
          <a:solidFill>
            <a:srgbClr val="FFFF00"/>
          </a:solidFill>
        </p:spPr>
        <p:txBody>
          <a:bodyPr wrap="square" rtlCol="0">
            <a:spAutoFit/>
          </a:bodyPr>
          <a:lstStyle/>
          <a:p>
            <a:r>
              <a:rPr lang="en-US" b="1" dirty="0" smtClean="0">
                <a:solidFill>
                  <a:srgbClr val="FF3300"/>
                </a:solidFill>
              </a:rPr>
              <a:t>AUDIENCE</a:t>
            </a:r>
            <a:endParaRPr lang="en-US" b="1" dirty="0">
              <a:solidFill>
                <a:srgbClr val="FF3300"/>
              </a:solidFill>
            </a:endParaRPr>
          </a:p>
        </p:txBody>
      </p:sp>
      <p:sp>
        <p:nvSpPr>
          <p:cNvPr id="9" name="TextBox 8"/>
          <p:cNvSpPr txBox="1"/>
          <p:nvPr/>
        </p:nvSpPr>
        <p:spPr>
          <a:xfrm rot="20097381">
            <a:off x="3014150" y="2201321"/>
            <a:ext cx="762000" cy="369332"/>
          </a:xfrm>
          <a:prstGeom prst="rect">
            <a:avLst/>
          </a:prstGeom>
          <a:solidFill>
            <a:srgbClr val="FFFF00"/>
          </a:solidFill>
        </p:spPr>
        <p:txBody>
          <a:bodyPr wrap="square" rtlCol="0">
            <a:spAutoFit/>
          </a:bodyPr>
          <a:lstStyle/>
          <a:p>
            <a:r>
              <a:rPr lang="en-US" b="1" dirty="0" smtClean="0">
                <a:solidFill>
                  <a:srgbClr val="00B050"/>
                </a:solidFill>
              </a:rPr>
              <a:t>ROLE</a:t>
            </a:r>
            <a:endParaRPr lang="en-US" b="1" dirty="0">
              <a:solidFill>
                <a:srgbClr val="00B050"/>
              </a:solidFill>
            </a:endParaRPr>
          </a:p>
        </p:txBody>
      </p:sp>
      <p:sp>
        <p:nvSpPr>
          <p:cNvPr id="10" name="TextBox 9"/>
          <p:cNvSpPr txBox="1"/>
          <p:nvPr/>
        </p:nvSpPr>
        <p:spPr>
          <a:xfrm rot="20097381">
            <a:off x="6290751" y="2201320"/>
            <a:ext cx="762000" cy="369332"/>
          </a:xfrm>
          <a:prstGeom prst="rect">
            <a:avLst/>
          </a:prstGeom>
          <a:solidFill>
            <a:srgbClr val="FFFF00"/>
          </a:solidFill>
        </p:spPr>
        <p:txBody>
          <a:bodyPr wrap="square" rtlCol="0">
            <a:spAutoFit/>
          </a:bodyPr>
          <a:lstStyle/>
          <a:p>
            <a:r>
              <a:rPr lang="en-US" b="1" dirty="0" smtClean="0">
                <a:solidFill>
                  <a:srgbClr val="7030A0"/>
                </a:solidFill>
              </a:rPr>
              <a:t>TOPIC</a:t>
            </a:r>
            <a:endParaRPr lang="en-US" b="1" dirty="0">
              <a:solidFill>
                <a:srgbClr val="7030A0"/>
              </a:solidFill>
            </a:endParaRPr>
          </a:p>
        </p:txBody>
      </p:sp>
      <p:sp>
        <p:nvSpPr>
          <p:cNvPr id="7" name="Rounded Rectangle 6"/>
          <p:cNvSpPr/>
          <p:nvPr/>
        </p:nvSpPr>
        <p:spPr>
          <a:xfrm>
            <a:off x="2975756" y="4724400"/>
            <a:ext cx="6168244" cy="990600"/>
          </a:xfrm>
          <a:prstGeom prst="roundRect">
            <a:avLst/>
          </a:prstGeom>
          <a:gradFill flip="none" rotWithShape="1">
            <a:gsLst>
              <a:gs pos="0">
                <a:srgbClr val="FFFF00">
                  <a:tint val="66000"/>
                  <a:satMod val="160000"/>
                  <a:alpha val="10000"/>
                  <a:lumMod val="58000"/>
                  <a:lumOff val="42000"/>
                </a:srgbClr>
              </a:gs>
              <a:gs pos="100000">
                <a:srgbClr val="FFFF00">
                  <a:tint val="44500"/>
                  <a:satMod val="160000"/>
                  <a:alpha val="58000"/>
                </a:srgbClr>
              </a:gs>
              <a:gs pos="100000">
                <a:srgbClr val="FFFF00">
                  <a:tint val="23500"/>
                  <a:satMod val="160000"/>
                </a:srgbClr>
              </a:gs>
            </a:gsLst>
            <a:lin ang="27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20097381">
            <a:off x="7769865" y="5719366"/>
            <a:ext cx="1222311" cy="923330"/>
          </a:xfrm>
          <a:prstGeom prst="rect">
            <a:avLst/>
          </a:prstGeom>
          <a:solidFill>
            <a:srgbClr val="FFFF00"/>
          </a:solidFill>
          <a:ln>
            <a:solidFill>
              <a:srgbClr val="C00000"/>
            </a:solidFill>
          </a:ln>
        </p:spPr>
        <p:txBody>
          <a:bodyPr wrap="square" rtlCol="0">
            <a:spAutoFit/>
          </a:bodyPr>
          <a:lstStyle/>
          <a:p>
            <a:r>
              <a:rPr lang="en-US" b="1" dirty="0" smtClean="0"/>
              <a:t>RUBRIC/</a:t>
            </a:r>
          </a:p>
          <a:p>
            <a:r>
              <a:rPr lang="en-US" b="1" dirty="0" smtClean="0"/>
              <a:t>SCORING CRITERIA</a:t>
            </a:r>
            <a:endParaRPr lang="en-US" b="1" dirty="0"/>
          </a:p>
        </p:txBody>
      </p:sp>
    </p:spTree>
    <p:extLst>
      <p:ext uri="{BB962C8B-B14F-4D97-AF65-F5344CB8AC3E}">
        <p14:creationId xmlns:p14="http://schemas.microsoft.com/office/powerpoint/2010/main" val="3709701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7"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2376" y="533400"/>
            <a:ext cx="7391400" cy="769441"/>
          </a:xfrm>
          <a:prstGeom prst="rect">
            <a:avLst/>
          </a:prstGeom>
        </p:spPr>
        <p:txBody>
          <a:bodyPr wrap="square">
            <a:spAutoFit/>
          </a:bodyPr>
          <a:lstStyle/>
          <a:p>
            <a:pPr algn="ctr"/>
            <a:r>
              <a:rPr lang="en-US" sz="4400" b="1" i="1" dirty="0" smtClean="0">
                <a:solidFill>
                  <a:prstClr val="black"/>
                </a:solidFill>
                <a:latin typeface="Palatino Linotype" pitchFamily="18" charset="0"/>
                <a:ea typeface="+mj-ea"/>
                <a:cs typeface="+mj-cs"/>
              </a:rPr>
              <a:t>LE Example: Visual Arts</a:t>
            </a:r>
            <a:endParaRPr lang="en-US" dirty="0"/>
          </a:p>
        </p:txBody>
      </p:sp>
      <p:sp>
        <p:nvSpPr>
          <p:cNvPr id="4" name="Rectangle 3"/>
          <p:cNvSpPr/>
          <p:nvPr/>
        </p:nvSpPr>
        <p:spPr>
          <a:xfrm>
            <a:off x="119203" y="1828800"/>
            <a:ext cx="8977746" cy="3970318"/>
          </a:xfrm>
          <a:prstGeom prst="rect">
            <a:avLst/>
          </a:prstGeom>
        </p:spPr>
        <p:txBody>
          <a:bodyPr wrap="square">
            <a:spAutoFit/>
          </a:bodyPr>
          <a:lstStyle/>
          <a:p>
            <a:r>
              <a:rPr lang="en-US" sz="2800" dirty="0"/>
              <a:t>Students will use their journals/sketchbooks to identify and describe pop arts link to advertising and packaging, comic strips, celebrities and everyday objects. Sketchbooks and journals allow for demonstration through learning that elicits depth and complexity due to the organic nature of the format. Teachers may wish to provide students with a template for the entry.</a:t>
            </a:r>
          </a:p>
          <a:p>
            <a:r>
              <a:rPr lang="en-US" sz="2800" u="sng" dirty="0">
                <a:hlinkClick r:id="rId3"/>
              </a:rPr>
              <a:t>http://www.eduplace.com/graphicorganizer/pdf/tchart_eng.pdf</a:t>
            </a:r>
            <a:r>
              <a:rPr lang="en-US" sz="2800" dirty="0"/>
              <a:t> (T-chart graphic organizer)</a:t>
            </a:r>
          </a:p>
        </p:txBody>
      </p:sp>
      <p:sp>
        <p:nvSpPr>
          <p:cNvPr id="7" name="Rounded Rectangle 6"/>
          <p:cNvSpPr/>
          <p:nvPr/>
        </p:nvSpPr>
        <p:spPr>
          <a:xfrm>
            <a:off x="152400" y="1905000"/>
            <a:ext cx="6858000" cy="304800"/>
          </a:xfrm>
          <a:prstGeom prst="roundRect">
            <a:avLst/>
          </a:prstGeom>
          <a:gradFill flip="none" rotWithShape="1">
            <a:gsLst>
              <a:gs pos="0">
                <a:srgbClr val="FFFF00">
                  <a:tint val="66000"/>
                  <a:satMod val="160000"/>
                  <a:alpha val="10000"/>
                  <a:lumMod val="58000"/>
                  <a:lumOff val="42000"/>
                </a:srgbClr>
              </a:gs>
              <a:gs pos="100000">
                <a:srgbClr val="FFFF00">
                  <a:tint val="44500"/>
                  <a:satMod val="160000"/>
                  <a:alpha val="58000"/>
                </a:srgbClr>
              </a:gs>
              <a:gs pos="100000">
                <a:srgbClr val="FFFF00">
                  <a:tint val="23500"/>
                  <a:satMod val="160000"/>
                </a:srgbClr>
              </a:gs>
            </a:gsLst>
            <a:lin ang="27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65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1569" y="717467"/>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Palatino Linotype" pitchFamily="18" charset="0"/>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b="1" i="1" dirty="0" smtClean="0">
                <a:solidFill>
                  <a:srgbClr val="C00000"/>
                </a:solidFill>
              </a:rPr>
              <a:t>“Points of Interest”</a:t>
            </a:r>
            <a:endParaRPr lang="en-US" dirty="0" smtClean="0">
              <a:solidFill>
                <a:prstClr val="black"/>
              </a:solidFill>
            </a:endParaRPr>
          </a:p>
        </p:txBody>
      </p:sp>
      <p:sp>
        <p:nvSpPr>
          <p:cNvPr id="3" name="Content Placeholder 2"/>
          <p:cNvSpPr txBox="1">
            <a:spLocks/>
          </p:cNvSpPr>
          <p:nvPr/>
        </p:nvSpPr>
        <p:spPr bwMode="auto">
          <a:xfrm>
            <a:off x="231569" y="1447800"/>
            <a:ext cx="8760032" cy="368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02920" marR="0" indent="-457200" algn="l" defTabSz="914400" rtl="0" eaLnBrk="1" fontAlgn="auto" latinLnBrk="0" hangingPunct="1">
              <a:lnSpc>
                <a:spcPct val="100000"/>
              </a:lnSpc>
              <a:spcBef>
                <a:spcPct val="20000"/>
              </a:spcBef>
              <a:spcAft>
                <a:spcPts val="0"/>
              </a:spcAft>
              <a:buClr>
                <a:srgbClr val="197A9B"/>
              </a:buClr>
              <a:buSzPct val="110000"/>
              <a:buFont typeface="Wingdings" charset="2"/>
              <a:buNone/>
              <a:tabLst/>
              <a:defRPr sz="3200" kern="1200">
                <a:solidFill>
                  <a:schemeClr val="tx1"/>
                </a:solidFill>
                <a:latin typeface="Calibri" pitchFamily="34" charset="0"/>
                <a:ea typeface="+mn-ea"/>
                <a:cs typeface="+mn-cs"/>
              </a:defRPr>
            </a:lvl1pPr>
            <a:lvl2pPr marL="822960" marR="0" indent="-457200" algn="l" defTabSz="914400" rtl="0" eaLnBrk="1" fontAlgn="auto" latinLnBrk="0" hangingPunct="1">
              <a:lnSpc>
                <a:spcPct val="100000"/>
              </a:lnSpc>
              <a:spcBef>
                <a:spcPct val="20000"/>
              </a:spcBef>
              <a:spcAft>
                <a:spcPts val="0"/>
              </a:spcAft>
              <a:buClr>
                <a:srgbClr val="ABC178"/>
              </a:buClr>
              <a:buSzPct val="110000"/>
              <a:buFont typeface="Wingdings" charset="2"/>
              <a:buChar char="§"/>
              <a:tabLst/>
              <a:defRPr sz="2800" kern="1200">
                <a:solidFill>
                  <a:schemeClr val="tx1"/>
                </a:solidFill>
                <a:latin typeface="+mn-lt"/>
                <a:ea typeface="+mn-ea"/>
                <a:cs typeface="+mn-cs"/>
              </a:defRPr>
            </a:lvl2pPr>
            <a:lvl3pPr marL="925830" marR="0" indent="-285750" algn="l" defTabSz="914400" rtl="0" eaLnBrk="1" fontAlgn="auto" latinLnBrk="0" hangingPunct="1">
              <a:lnSpc>
                <a:spcPct val="100000"/>
              </a:lnSpc>
              <a:spcBef>
                <a:spcPct val="20000"/>
              </a:spcBef>
              <a:spcAft>
                <a:spcPts val="0"/>
              </a:spcAft>
              <a:buClr>
                <a:srgbClr val="FFC74E"/>
              </a:buClr>
              <a:buSzPct val="110000"/>
              <a:buFont typeface="Wingdings" charset="2"/>
              <a:buChar char="§"/>
              <a:tabLst/>
              <a:defRPr sz="2400" kern="1200">
                <a:solidFill>
                  <a:schemeClr val="tx1"/>
                </a:solidFill>
                <a:latin typeface="+mn-lt"/>
                <a:ea typeface="+mn-ea"/>
                <a:cs typeface="+mn-cs"/>
              </a:defRPr>
            </a:lvl3pPr>
            <a:lvl4pPr marL="1200150" marR="0" indent="-285750" algn="l" defTabSz="914400" rtl="0" eaLnBrk="1" fontAlgn="auto" latinLnBrk="0" hangingPunct="1">
              <a:lnSpc>
                <a:spcPct val="100000"/>
              </a:lnSpc>
              <a:spcBef>
                <a:spcPct val="20000"/>
              </a:spcBef>
              <a:spcAft>
                <a:spcPts val="0"/>
              </a:spcAft>
              <a:buClr>
                <a:srgbClr val="FAAB67"/>
              </a:buClr>
              <a:buSzPct val="110000"/>
              <a:buFont typeface="Wingdings" charset="2"/>
              <a:buChar char="§"/>
              <a:tabLst/>
              <a:defRPr sz="2000" kern="1200">
                <a:solidFill>
                  <a:schemeClr val="tx1"/>
                </a:solidFill>
                <a:latin typeface="+mn-lt"/>
                <a:ea typeface="+mn-ea"/>
                <a:cs typeface="+mn-cs"/>
              </a:defRPr>
            </a:lvl4pPr>
            <a:lvl5pPr marL="1383030" marR="0" indent="-285750" algn="l" defTabSz="914400" rtl="0" eaLnBrk="1" fontAlgn="auto" latinLnBrk="0" hangingPunct="1">
              <a:lnSpc>
                <a:spcPct val="100000"/>
              </a:lnSpc>
              <a:spcBef>
                <a:spcPct val="20000"/>
              </a:spcBef>
              <a:spcAft>
                <a:spcPts val="0"/>
              </a:spcAft>
              <a:buClr>
                <a:srgbClr val="943634"/>
              </a:buClr>
              <a:buSzPct val="110000"/>
              <a:buFont typeface="Wingdings" charset="2"/>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UNIQUE-TO-THE-CONTENT</a:t>
            </a:r>
          </a:p>
          <a:p>
            <a:r>
              <a:rPr lang="en-US" sz="2800" b="1" dirty="0" smtClean="0"/>
              <a:t>Drama Theatre Arts </a:t>
            </a:r>
            <a:r>
              <a:rPr lang="en-US" sz="2800" b="1" i="1" dirty="0"/>
              <a:t>and</a:t>
            </a:r>
            <a:r>
              <a:rPr lang="en-US" sz="2800" b="1" dirty="0"/>
              <a:t> </a:t>
            </a:r>
            <a:r>
              <a:rPr lang="en-US" sz="2800" b="1" dirty="0" smtClean="0"/>
              <a:t>Dance</a:t>
            </a:r>
            <a:endParaRPr lang="en-US" sz="1400" dirty="0"/>
          </a:p>
          <a:p>
            <a:r>
              <a:rPr lang="en-US" sz="1800" b="1" u="sng" dirty="0" smtClean="0"/>
              <a:t>ELEMENTARY</a:t>
            </a:r>
            <a:endParaRPr lang="en-US" sz="1800" b="1" u="sng" dirty="0"/>
          </a:p>
          <a:p>
            <a:pPr>
              <a:buFont typeface="Arial" panose="020B0604020202020204" pitchFamily="34" charset="0"/>
              <a:buChar char="•"/>
            </a:pPr>
            <a:r>
              <a:rPr lang="en-US" sz="1600" dirty="0" smtClean="0"/>
              <a:t>Wrote </a:t>
            </a:r>
            <a:r>
              <a:rPr lang="en-US" sz="1600" dirty="0"/>
              <a:t>for specialists but also classroom </a:t>
            </a:r>
            <a:r>
              <a:rPr lang="en-US" sz="1600" dirty="0" smtClean="0"/>
              <a:t>teachers (generalists) </a:t>
            </a:r>
            <a:r>
              <a:rPr lang="en-US" sz="1600" dirty="0"/>
              <a:t>knowing that few schools have a specialist on staff</a:t>
            </a:r>
          </a:p>
          <a:p>
            <a:r>
              <a:rPr lang="en-US" sz="1400" dirty="0"/>
              <a:t> </a:t>
            </a:r>
            <a:r>
              <a:rPr lang="en-US" sz="1800" b="1" u="sng" dirty="0"/>
              <a:t>MS and </a:t>
            </a:r>
            <a:r>
              <a:rPr lang="en-US" sz="1800" b="1" u="sng" dirty="0" smtClean="0"/>
              <a:t>HS</a:t>
            </a:r>
          </a:p>
          <a:p>
            <a:pPr>
              <a:buFont typeface="Arial" panose="020B0604020202020204" pitchFamily="34" charset="0"/>
              <a:buChar char="•"/>
            </a:pPr>
            <a:r>
              <a:rPr lang="en-US" sz="1600" dirty="0" smtClean="0"/>
              <a:t>Began </a:t>
            </a:r>
            <a:r>
              <a:rPr lang="en-US" sz="1600" dirty="0"/>
              <a:t>with </a:t>
            </a:r>
            <a:r>
              <a:rPr lang="en-US" sz="1600" dirty="0" smtClean="0"/>
              <a:t>foundational skills </a:t>
            </a:r>
            <a:r>
              <a:rPr lang="en-US" sz="1600" dirty="0"/>
              <a:t>(improvisation/choreography) </a:t>
            </a:r>
            <a:r>
              <a:rPr lang="en-US" sz="1600" dirty="0" smtClean="0"/>
              <a:t>and progressively  </a:t>
            </a:r>
            <a:r>
              <a:rPr lang="en-US" sz="1600" dirty="0"/>
              <a:t>become more </a:t>
            </a:r>
            <a:r>
              <a:rPr lang="en-US" sz="1600" dirty="0" smtClean="0"/>
              <a:t>difficult</a:t>
            </a:r>
            <a:endParaRPr lang="en-US" sz="1600" dirty="0"/>
          </a:p>
          <a:p>
            <a:r>
              <a:rPr lang="en-US" sz="2400" b="1" dirty="0"/>
              <a:t>Drama Theatre Arts </a:t>
            </a:r>
          </a:p>
          <a:p>
            <a:pPr>
              <a:buFont typeface="Arial" panose="020B0604020202020204" pitchFamily="34" charset="0"/>
              <a:buChar char="•"/>
            </a:pPr>
            <a:r>
              <a:rPr lang="en-US" sz="1600" b="1" dirty="0" smtClean="0"/>
              <a:t>HS</a:t>
            </a:r>
            <a:r>
              <a:rPr lang="en-US" sz="1600" dirty="0" smtClean="0"/>
              <a:t> </a:t>
            </a:r>
            <a:r>
              <a:rPr lang="en-US" sz="1600" dirty="0"/>
              <a:t>example is only the </a:t>
            </a:r>
            <a:r>
              <a:rPr lang="en-US" sz="1600" b="1" dirty="0" smtClean="0"/>
              <a:t>Fundamental Pathway</a:t>
            </a:r>
            <a:r>
              <a:rPr lang="en-US" sz="1600" dirty="0" smtClean="0"/>
              <a:t> </a:t>
            </a:r>
            <a:r>
              <a:rPr lang="en-US" sz="1600" dirty="0"/>
              <a:t>so teachers can build from that foundation, add in </a:t>
            </a:r>
            <a:r>
              <a:rPr lang="en-US" sz="1600" b="1" dirty="0" smtClean="0"/>
              <a:t>Extended Pathway</a:t>
            </a:r>
            <a:r>
              <a:rPr lang="en-US" sz="1600" dirty="0" smtClean="0"/>
              <a:t> requirements </a:t>
            </a:r>
            <a:r>
              <a:rPr lang="en-US" sz="1600" dirty="0"/>
              <a:t>as needed without having to work from two </a:t>
            </a:r>
            <a:r>
              <a:rPr lang="en-US" sz="1600" dirty="0" smtClean="0"/>
              <a:t>documents  </a:t>
            </a:r>
            <a:endParaRPr lang="en-US" sz="1600" dirty="0"/>
          </a:p>
          <a:p>
            <a:r>
              <a:rPr lang="en-US" sz="2400" b="1" dirty="0" smtClean="0"/>
              <a:t>Dance</a:t>
            </a:r>
            <a:endParaRPr lang="en-US" sz="2400" b="1" dirty="0"/>
          </a:p>
          <a:p>
            <a:pPr>
              <a:buFont typeface="Arial" panose="020B0604020202020204" pitchFamily="34" charset="0"/>
              <a:buChar char="•"/>
            </a:pPr>
            <a:r>
              <a:rPr lang="en-US" sz="1600" dirty="0" smtClean="0"/>
              <a:t> </a:t>
            </a:r>
            <a:r>
              <a:rPr lang="en-US" sz="1600" dirty="0"/>
              <a:t>A</a:t>
            </a:r>
            <a:r>
              <a:rPr lang="en-US" sz="1600" dirty="0" smtClean="0"/>
              <a:t>lmost </a:t>
            </a:r>
            <a:r>
              <a:rPr lang="en-US" sz="1600" dirty="0"/>
              <a:t>always added an LE </a:t>
            </a:r>
            <a:r>
              <a:rPr lang="en-US" sz="1600" dirty="0" smtClean="0"/>
              <a:t>for a Post Performance Task experience </a:t>
            </a:r>
            <a:r>
              <a:rPr lang="en-US" sz="1600" dirty="0"/>
              <a:t>for explicit reflective </a:t>
            </a:r>
            <a:r>
              <a:rPr lang="en-US" sz="1600" dirty="0" smtClean="0"/>
              <a:t>time</a:t>
            </a:r>
            <a:endParaRPr lang="en-US" sz="1600" dirty="0"/>
          </a:p>
          <a:p>
            <a:endParaRPr lang="en-US" sz="1600" dirty="0"/>
          </a:p>
          <a:p>
            <a:pPr marL="365760" lvl="1" indent="0">
              <a:buNone/>
            </a:pPr>
            <a:endParaRPr lang="en-US" sz="1400" b="1" dirty="0"/>
          </a:p>
        </p:txBody>
      </p:sp>
      <p:grpSp>
        <p:nvGrpSpPr>
          <p:cNvPr id="5" name="Group 4"/>
          <p:cNvGrpSpPr/>
          <p:nvPr/>
        </p:nvGrpSpPr>
        <p:grpSpPr>
          <a:xfrm>
            <a:off x="6777037" y="668605"/>
            <a:ext cx="1547813" cy="766328"/>
            <a:chOff x="6777037" y="668605"/>
            <a:chExt cx="1547813" cy="766328"/>
          </a:xfrm>
        </p:grpSpPr>
        <p:pic>
          <p:nvPicPr>
            <p:cNvPr id="2050" name="Picture 2" descr="C:\Users\gates_k\AppData\Local\Microsoft\Windows\Temporary Internet Files\Content.IE5\CPACOZ1T\MM900395751[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668605"/>
              <a:ext cx="1238250" cy="752475"/>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20674122">
              <a:off x="6777037" y="1233053"/>
              <a:ext cx="619125" cy="2018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443352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1569" y="717467"/>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Palatino Linotype" pitchFamily="18" charset="0"/>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b="1" i="1" dirty="0" smtClean="0">
                <a:solidFill>
                  <a:srgbClr val="C00000"/>
                </a:solidFill>
              </a:rPr>
              <a:t>“Points of Interest”</a:t>
            </a:r>
            <a:endParaRPr lang="en-US" dirty="0" smtClean="0">
              <a:solidFill>
                <a:prstClr val="black"/>
              </a:solidFill>
            </a:endParaRPr>
          </a:p>
        </p:txBody>
      </p:sp>
      <p:sp>
        <p:nvSpPr>
          <p:cNvPr id="3" name="Content Placeholder 2"/>
          <p:cNvSpPr txBox="1">
            <a:spLocks/>
          </p:cNvSpPr>
          <p:nvPr/>
        </p:nvSpPr>
        <p:spPr bwMode="auto">
          <a:xfrm>
            <a:off x="231569" y="1447800"/>
            <a:ext cx="8760032" cy="368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02920" marR="0" indent="-457200" algn="l" defTabSz="914400" rtl="0" eaLnBrk="1" fontAlgn="auto" latinLnBrk="0" hangingPunct="1">
              <a:lnSpc>
                <a:spcPct val="100000"/>
              </a:lnSpc>
              <a:spcBef>
                <a:spcPct val="20000"/>
              </a:spcBef>
              <a:spcAft>
                <a:spcPts val="0"/>
              </a:spcAft>
              <a:buClr>
                <a:srgbClr val="197A9B"/>
              </a:buClr>
              <a:buSzPct val="110000"/>
              <a:buFont typeface="Wingdings" charset="2"/>
              <a:buNone/>
              <a:tabLst/>
              <a:defRPr sz="3200" kern="1200">
                <a:solidFill>
                  <a:schemeClr val="tx1"/>
                </a:solidFill>
                <a:latin typeface="Calibri" pitchFamily="34" charset="0"/>
                <a:ea typeface="+mn-ea"/>
                <a:cs typeface="+mn-cs"/>
              </a:defRPr>
            </a:lvl1pPr>
            <a:lvl2pPr marL="822960" marR="0" indent="-457200" algn="l" defTabSz="914400" rtl="0" eaLnBrk="1" fontAlgn="auto" latinLnBrk="0" hangingPunct="1">
              <a:lnSpc>
                <a:spcPct val="100000"/>
              </a:lnSpc>
              <a:spcBef>
                <a:spcPct val="20000"/>
              </a:spcBef>
              <a:spcAft>
                <a:spcPts val="0"/>
              </a:spcAft>
              <a:buClr>
                <a:srgbClr val="ABC178"/>
              </a:buClr>
              <a:buSzPct val="110000"/>
              <a:buFont typeface="Wingdings" charset="2"/>
              <a:buChar char="§"/>
              <a:tabLst/>
              <a:defRPr sz="2800" kern="1200">
                <a:solidFill>
                  <a:schemeClr val="tx1"/>
                </a:solidFill>
                <a:latin typeface="+mn-lt"/>
                <a:ea typeface="+mn-ea"/>
                <a:cs typeface="+mn-cs"/>
              </a:defRPr>
            </a:lvl2pPr>
            <a:lvl3pPr marL="925830" marR="0" indent="-285750" algn="l" defTabSz="914400" rtl="0" eaLnBrk="1" fontAlgn="auto" latinLnBrk="0" hangingPunct="1">
              <a:lnSpc>
                <a:spcPct val="100000"/>
              </a:lnSpc>
              <a:spcBef>
                <a:spcPct val="20000"/>
              </a:spcBef>
              <a:spcAft>
                <a:spcPts val="0"/>
              </a:spcAft>
              <a:buClr>
                <a:srgbClr val="FFC74E"/>
              </a:buClr>
              <a:buSzPct val="110000"/>
              <a:buFont typeface="Wingdings" charset="2"/>
              <a:buChar char="§"/>
              <a:tabLst/>
              <a:defRPr sz="2400" kern="1200">
                <a:solidFill>
                  <a:schemeClr val="tx1"/>
                </a:solidFill>
                <a:latin typeface="+mn-lt"/>
                <a:ea typeface="+mn-ea"/>
                <a:cs typeface="+mn-cs"/>
              </a:defRPr>
            </a:lvl3pPr>
            <a:lvl4pPr marL="1200150" marR="0" indent="-285750" algn="l" defTabSz="914400" rtl="0" eaLnBrk="1" fontAlgn="auto" latinLnBrk="0" hangingPunct="1">
              <a:lnSpc>
                <a:spcPct val="100000"/>
              </a:lnSpc>
              <a:spcBef>
                <a:spcPct val="20000"/>
              </a:spcBef>
              <a:spcAft>
                <a:spcPts val="0"/>
              </a:spcAft>
              <a:buClr>
                <a:srgbClr val="FAAB67"/>
              </a:buClr>
              <a:buSzPct val="110000"/>
              <a:buFont typeface="Wingdings" charset="2"/>
              <a:buChar char="§"/>
              <a:tabLst/>
              <a:defRPr sz="2000" kern="1200">
                <a:solidFill>
                  <a:schemeClr val="tx1"/>
                </a:solidFill>
                <a:latin typeface="+mn-lt"/>
                <a:ea typeface="+mn-ea"/>
                <a:cs typeface="+mn-cs"/>
              </a:defRPr>
            </a:lvl4pPr>
            <a:lvl5pPr marL="1383030" marR="0" indent="-285750" algn="l" defTabSz="914400" rtl="0" eaLnBrk="1" fontAlgn="auto" latinLnBrk="0" hangingPunct="1">
              <a:lnSpc>
                <a:spcPct val="100000"/>
              </a:lnSpc>
              <a:spcBef>
                <a:spcPct val="20000"/>
              </a:spcBef>
              <a:spcAft>
                <a:spcPts val="0"/>
              </a:spcAft>
              <a:buClr>
                <a:srgbClr val="943634"/>
              </a:buClr>
              <a:buSzPct val="110000"/>
              <a:buFont typeface="Wingdings" charset="2"/>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UNIQUE-TO-THE-CONTENT</a:t>
            </a:r>
          </a:p>
          <a:p>
            <a:r>
              <a:rPr lang="en-US" b="1" dirty="0" smtClean="0"/>
              <a:t>Music</a:t>
            </a:r>
            <a:endParaRPr lang="en-US" b="1" dirty="0"/>
          </a:p>
          <a:p>
            <a:pPr>
              <a:buFont typeface="Arial" panose="020B0604020202020204" pitchFamily="34" charset="0"/>
              <a:buChar char="•"/>
            </a:pPr>
            <a:r>
              <a:rPr lang="en-US" sz="2800" dirty="0"/>
              <a:t>Realized units of study are not as </a:t>
            </a:r>
            <a:r>
              <a:rPr lang="en-US" sz="2800" dirty="0" smtClean="0"/>
              <a:t>prevalent, especially </a:t>
            </a:r>
            <a:r>
              <a:rPr lang="en-US" sz="2800" dirty="0"/>
              <a:t>after the  elementary </a:t>
            </a:r>
            <a:r>
              <a:rPr lang="en-US" sz="2800" dirty="0" smtClean="0"/>
              <a:t>grades</a:t>
            </a:r>
          </a:p>
          <a:p>
            <a:pPr>
              <a:buFont typeface="Arial" panose="020B0604020202020204" pitchFamily="34" charset="0"/>
              <a:buChar char="•"/>
            </a:pPr>
            <a:r>
              <a:rPr lang="en-US" sz="2800" dirty="0" smtClean="0"/>
              <a:t>Written from </a:t>
            </a:r>
            <a:r>
              <a:rPr lang="en-US" sz="2800" dirty="0"/>
              <a:t>the perspective of getting ready for a concert </a:t>
            </a:r>
            <a:r>
              <a:rPr lang="en-US" sz="2800" dirty="0" smtClean="0"/>
              <a:t>- </a:t>
            </a:r>
            <a:r>
              <a:rPr lang="en-US" sz="2800" dirty="0"/>
              <a:t>can be used as a concert planner </a:t>
            </a:r>
            <a:endParaRPr lang="en-US" sz="2800" dirty="0" smtClean="0"/>
          </a:p>
          <a:p>
            <a:pPr>
              <a:buFont typeface="Arial" panose="020B0604020202020204" pitchFamily="34" charset="0"/>
              <a:buChar char="•"/>
            </a:pPr>
            <a:r>
              <a:rPr lang="en-US" sz="2800" dirty="0"/>
              <a:t>I</a:t>
            </a:r>
            <a:r>
              <a:rPr lang="en-US" sz="2800" dirty="0" smtClean="0"/>
              <a:t>ncluded </a:t>
            </a:r>
            <a:r>
              <a:rPr lang="en-US" sz="2800" dirty="0"/>
              <a:t>non- ensemble options to give support to music programs that do not focus on band, choir and/or </a:t>
            </a:r>
            <a:r>
              <a:rPr lang="en-US" sz="2800" dirty="0" smtClean="0"/>
              <a:t>orchestra</a:t>
            </a:r>
            <a:endParaRPr lang="en-US" sz="2800" dirty="0"/>
          </a:p>
          <a:p>
            <a:endParaRPr lang="en-US" sz="1400" dirty="0"/>
          </a:p>
          <a:p>
            <a:pPr marL="365760" lvl="1" indent="0">
              <a:buNone/>
            </a:pPr>
            <a:endParaRPr lang="en-US" sz="1400" b="1" dirty="0"/>
          </a:p>
        </p:txBody>
      </p:sp>
      <p:grpSp>
        <p:nvGrpSpPr>
          <p:cNvPr id="5" name="Group 4"/>
          <p:cNvGrpSpPr/>
          <p:nvPr/>
        </p:nvGrpSpPr>
        <p:grpSpPr>
          <a:xfrm>
            <a:off x="6777037" y="668605"/>
            <a:ext cx="1547813" cy="766328"/>
            <a:chOff x="6777037" y="668605"/>
            <a:chExt cx="1547813" cy="766328"/>
          </a:xfrm>
        </p:grpSpPr>
        <p:pic>
          <p:nvPicPr>
            <p:cNvPr id="2050" name="Picture 2" descr="C:\Users\gates_k\AppData\Local\Microsoft\Windows\Temporary Internet Files\Content.IE5\CPACOZ1T\MM900395751[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668605"/>
              <a:ext cx="1238250" cy="752475"/>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20674122">
              <a:off x="6777037" y="1233053"/>
              <a:ext cx="619125" cy="2018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034217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1569" y="717467"/>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Palatino Linotype" pitchFamily="18" charset="0"/>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b="1" i="1" dirty="0" smtClean="0">
                <a:solidFill>
                  <a:srgbClr val="C00000"/>
                </a:solidFill>
              </a:rPr>
              <a:t>“Points of Interest”</a:t>
            </a:r>
            <a:endParaRPr lang="en-US" dirty="0" smtClean="0">
              <a:solidFill>
                <a:prstClr val="black"/>
              </a:solidFill>
            </a:endParaRPr>
          </a:p>
        </p:txBody>
      </p:sp>
      <p:sp>
        <p:nvSpPr>
          <p:cNvPr id="3" name="Content Placeholder 2"/>
          <p:cNvSpPr txBox="1">
            <a:spLocks/>
          </p:cNvSpPr>
          <p:nvPr/>
        </p:nvSpPr>
        <p:spPr bwMode="auto">
          <a:xfrm>
            <a:off x="231569" y="1344879"/>
            <a:ext cx="8760032" cy="368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02920" marR="0" indent="-457200" algn="l" defTabSz="914400" rtl="0" eaLnBrk="1" fontAlgn="auto" latinLnBrk="0" hangingPunct="1">
              <a:lnSpc>
                <a:spcPct val="100000"/>
              </a:lnSpc>
              <a:spcBef>
                <a:spcPct val="20000"/>
              </a:spcBef>
              <a:spcAft>
                <a:spcPts val="0"/>
              </a:spcAft>
              <a:buClr>
                <a:srgbClr val="197A9B"/>
              </a:buClr>
              <a:buSzPct val="110000"/>
              <a:buFont typeface="Wingdings" charset="2"/>
              <a:buNone/>
              <a:tabLst/>
              <a:defRPr sz="3200" kern="1200">
                <a:solidFill>
                  <a:schemeClr val="tx1"/>
                </a:solidFill>
                <a:latin typeface="Calibri" pitchFamily="34" charset="0"/>
                <a:ea typeface="+mn-ea"/>
                <a:cs typeface="+mn-cs"/>
              </a:defRPr>
            </a:lvl1pPr>
            <a:lvl2pPr marL="822960" marR="0" indent="-457200" algn="l" defTabSz="914400" rtl="0" eaLnBrk="1" fontAlgn="auto" latinLnBrk="0" hangingPunct="1">
              <a:lnSpc>
                <a:spcPct val="100000"/>
              </a:lnSpc>
              <a:spcBef>
                <a:spcPct val="20000"/>
              </a:spcBef>
              <a:spcAft>
                <a:spcPts val="0"/>
              </a:spcAft>
              <a:buClr>
                <a:srgbClr val="ABC178"/>
              </a:buClr>
              <a:buSzPct val="110000"/>
              <a:buFont typeface="Wingdings" charset="2"/>
              <a:buChar char="§"/>
              <a:tabLst/>
              <a:defRPr sz="2800" kern="1200">
                <a:solidFill>
                  <a:schemeClr val="tx1"/>
                </a:solidFill>
                <a:latin typeface="+mn-lt"/>
                <a:ea typeface="+mn-ea"/>
                <a:cs typeface="+mn-cs"/>
              </a:defRPr>
            </a:lvl2pPr>
            <a:lvl3pPr marL="925830" marR="0" indent="-285750" algn="l" defTabSz="914400" rtl="0" eaLnBrk="1" fontAlgn="auto" latinLnBrk="0" hangingPunct="1">
              <a:lnSpc>
                <a:spcPct val="100000"/>
              </a:lnSpc>
              <a:spcBef>
                <a:spcPct val="20000"/>
              </a:spcBef>
              <a:spcAft>
                <a:spcPts val="0"/>
              </a:spcAft>
              <a:buClr>
                <a:srgbClr val="FFC74E"/>
              </a:buClr>
              <a:buSzPct val="110000"/>
              <a:buFont typeface="Wingdings" charset="2"/>
              <a:buChar char="§"/>
              <a:tabLst/>
              <a:defRPr sz="2400" kern="1200">
                <a:solidFill>
                  <a:schemeClr val="tx1"/>
                </a:solidFill>
                <a:latin typeface="+mn-lt"/>
                <a:ea typeface="+mn-ea"/>
                <a:cs typeface="+mn-cs"/>
              </a:defRPr>
            </a:lvl3pPr>
            <a:lvl4pPr marL="1200150" marR="0" indent="-285750" algn="l" defTabSz="914400" rtl="0" eaLnBrk="1" fontAlgn="auto" latinLnBrk="0" hangingPunct="1">
              <a:lnSpc>
                <a:spcPct val="100000"/>
              </a:lnSpc>
              <a:spcBef>
                <a:spcPct val="20000"/>
              </a:spcBef>
              <a:spcAft>
                <a:spcPts val="0"/>
              </a:spcAft>
              <a:buClr>
                <a:srgbClr val="FAAB67"/>
              </a:buClr>
              <a:buSzPct val="110000"/>
              <a:buFont typeface="Wingdings" charset="2"/>
              <a:buChar char="§"/>
              <a:tabLst/>
              <a:defRPr sz="2000" kern="1200">
                <a:solidFill>
                  <a:schemeClr val="tx1"/>
                </a:solidFill>
                <a:latin typeface="+mn-lt"/>
                <a:ea typeface="+mn-ea"/>
                <a:cs typeface="+mn-cs"/>
              </a:defRPr>
            </a:lvl4pPr>
            <a:lvl5pPr marL="1383030" marR="0" indent="-285750" algn="l" defTabSz="914400" rtl="0" eaLnBrk="1" fontAlgn="auto" latinLnBrk="0" hangingPunct="1">
              <a:lnSpc>
                <a:spcPct val="100000"/>
              </a:lnSpc>
              <a:spcBef>
                <a:spcPct val="20000"/>
              </a:spcBef>
              <a:spcAft>
                <a:spcPts val="0"/>
              </a:spcAft>
              <a:buClr>
                <a:srgbClr val="943634"/>
              </a:buClr>
              <a:buSzPct val="110000"/>
              <a:buFont typeface="Wingdings" charset="2"/>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UNIQUE-TO-THE-CONTENT</a:t>
            </a:r>
          </a:p>
          <a:p>
            <a:r>
              <a:rPr lang="en-US" b="1" dirty="0" smtClean="0"/>
              <a:t>Visual Arts</a:t>
            </a:r>
            <a:endParaRPr lang="en-US" dirty="0" smtClean="0"/>
          </a:p>
          <a:p>
            <a:pPr>
              <a:buFont typeface="Arial" panose="020B0604020202020204" pitchFamily="34" charset="0"/>
              <a:buChar char="•"/>
            </a:pPr>
            <a:r>
              <a:rPr lang="en-US" sz="2800" dirty="0" smtClean="0"/>
              <a:t>Felt </a:t>
            </a:r>
            <a:r>
              <a:rPr lang="en-US" sz="2800" dirty="0"/>
              <a:t>visuals were important in the </a:t>
            </a:r>
            <a:r>
              <a:rPr lang="en-US" sz="2800" dirty="0" smtClean="0"/>
              <a:t>storyboards</a:t>
            </a:r>
          </a:p>
          <a:p>
            <a:pPr>
              <a:buFont typeface="Arial" panose="020B0604020202020204" pitchFamily="34" charset="0"/>
              <a:buChar char="•"/>
            </a:pPr>
            <a:r>
              <a:rPr lang="en-US" sz="2800" dirty="0" smtClean="0"/>
              <a:t>Looked </a:t>
            </a:r>
            <a:r>
              <a:rPr lang="en-US" sz="2800" dirty="0"/>
              <a:t>at the LEs as a step by step model for honing in specific </a:t>
            </a:r>
            <a:r>
              <a:rPr lang="en-US" sz="2800" dirty="0" smtClean="0"/>
              <a:t>art making </a:t>
            </a:r>
            <a:r>
              <a:rPr lang="en-US" sz="2800" dirty="0"/>
              <a:t>skills while underscoring the context, background and purpose for these </a:t>
            </a:r>
            <a:r>
              <a:rPr lang="en-US" sz="2800" dirty="0" smtClean="0"/>
              <a:t>skills</a:t>
            </a:r>
          </a:p>
          <a:p>
            <a:pPr>
              <a:buFont typeface="Arial" panose="020B0604020202020204" pitchFamily="34" charset="0"/>
              <a:buChar char="•"/>
            </a:pPr>
            <a:r>
              <a:rPr lang="en-US" sz="2800" dirty="0" smtClean="0"/>
              <a:t>Utilized </a:t>
            </a:r>
            <a:r>
              <a:rPr lang="en-US" sz="2800" dirty="0"/>
              <a:t>portfolios and sketching throughout grade </a:t>
            </a:r>
            <a:r>
              <a:rPr lang="en-US" sz="2800" dirty="0" smtClean="0"/>
              <a:t>levels</a:t>
            </a:r>
          </a:p>
          <a:p>
            <a:pPr>
              <a:buFont typeface="Arial" panose="020B0604020202020204" pitchFamily="34" charset="0"/>
              <a:buChar char="•"/>
            </a:pPr>
            <a:r>
              <a:rPr lang="en-US" sz="2800" dirty="0" smtClean="0"/>
              <a:t>Media/Topics of study can be replaced with other foci-teacher choice</a:t>
            </a:r>
            <a:endParaRPr lang="en-US" sz="2800" dirty="0"/>
          </a:p>
          <a:p>
            <a:pPr marL="365760" lvl="1" indent="0">
              <a:buNone/>
            </a:pPr>
            <a:endParaRPr lang="en-US" sz="1400" b="1" dirty="0"/>
          </a:p>
        </p:txBody>
      </p:sp>
      <p:grpSp>
        <p:nvGrpSpPr>
          <p:cNvPr id="5" name="Group 4"/>
          <p:cNvGrpSpPr/>
          <p:nvPr/>
        </p:nvGrpSpPr>
        <p:grpSpPr>
          <a:xfrm>
            <a:off x="6777037" y="668605"/>
            <a:ext cx="1547813" cy="766328"/>
            <a:chOff x="6777037" y="668605"/>
            <a:chExt cx="1547813" cy="766328"/>
          </a:xfrm>
        </p:grpSpPr>
        <p:pic>
          <p:nvPicPr>
            <p:cNvPr id="2050" name="Picture 2" descr="C:\Users\gates_k\AppData\Local\Microsoft\Windows\Temporary Internet Files\Content.IE5\CPACOZ1T\MM900395751[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668605"/>
              <a:ext cx="1238250" cy="752475"/>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20674122">
              <a:off x="6777037" y="1233053"/>
              <a:ext cx="619125" cy="2018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6619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762000"/>
            <a:ext cx="7391400" cy="769441"/>
          </a:xfrm>
          <a:prstGeom prst="rect">
            <a:avLst/>
          </a:prstGeom>
        </p:spPr>
        <p:txBody>
          <a:bodyPr wrap="square">
            <a:spAutoFit/>
          </a:bodyPr>
          <a:lstStyle/>
          <a:p>
            <a:pPr algn="ctr"/>
            <a:r>
              <a:rPr lang="en-US" sz="4400" b="1" i="1" dirty="0" smtClean="0">
                <a:solidFill>
                  <a:prstClr val="black"/>
                </a:solidFill>
                <a:latin typeface="Palatino Linotype" pitchFamily="18" charset="0"/>
                <a:ea typeface="+mj-ea"/>
                <a:cs typeface="+mj-cs"/>
              </a:rPr>
              <a:t>Thoughts? Feedback?</a:t>
            </a:r>
            <a:endParaRPr lang="en-US" dirty="0"/>
          </a:p>
        </p:txBody>
      </p:sp>
      <p:sp>
        <p:nvSpPr>
          <p:cNvPr id="4" name="TextBox 3"/>
          <p:cNvSpPr txBox="1"/>
          <p:nvPr/>
        </p:nvSpPr>
        <p:spPr>
          <a:xfrm>
            <a:off x="260178" y="2514600"/>
            <a:ext cx="8731422" cy="2862322"/>
          </a:xfrm>
          <a:prstGeom prst="rect">
            <a:avLst/>
          </a:prstGeom>
          <a:noFill/>
        </p:spPr>
        <p:txBody>
          <a:bodyPr wrap="square" rtlCol="0">
            <a:spAutoFit/>
          </a:bodyPr>
          <a:lstStyle/>
          <a:p>
            <a:pPr algn="ctr"/>
            <a:r>
              <a:rPr lang="en-US" sz="3600" dirty="0" smtClean="0"/>
              <a:t>Please share any ideas/needs you have for additional webinar topics and/or trainings by email:</a:t>
            </a:r>
          </a:p>
          <a:p>
            <a:pPr algn="ctr"/>
            <a:endParaRPr lang="en-US" sz="3600" dirty="0"/>
          </a:p>
          <a:p>
            <a:pPr algn="ctr">
              <a:buClr>
                <a:schemeClr val="accent2"/>
              </a:buClr>
            </a:pPr>
            <a:r>
              <a:rPr lang="en-US" sz="3600" dirty="0" smtClean="0"/>
              <a:t>Gates_k@cde.state.co.us</a:t>
            </a:r>
            <a:endParaRPr lang="en-US" sz="3600" dirty="0">
              <a:effectLst/>
            </a:endParaRPr>
          </a:p>
        </p:txBody>
      </p:sp>
      <p:pic>
        <p:nvPicPr>
          <p:cNvPr id="1027" name="Picture 3" descr="C:\Users\gates_k\AppData\Local\Microsoft\Windows\Temporary Internet Files\Content.IE5\Q65AKCPV\MC90044136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02741"/>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572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Upcoming Webinars</a:t>
            </a:r>
            <a:endParaRPr lang="en-US" sz="3600" dirty="0"/>
          </a:p>
        </p:txBody>
      </p:sp>
      <p:sp>
        <p:nvSpPr>
          <p:cNvPr id="3" name="Content Placeholder 2"/>
          <p:cNvSpPr>
            <a:spLocks noGrp="1"/>
          </p:cNvSpPr>
          <p:nvPr>
            <p:ph idx="1"/>
          </p:nvPr>
        </p:nvSpPr>
        <p:spPr>
          <a:xfrm>
            <a:off x="457200" y="1371600"/>
            <a:ext cx="8229600" cy="4525963"/>
          </a:xfrm>
        </p:spPr>
        <p:txBody>
          <a:bodyPr/>
          <a:lstStyle/>
          <a:p>
            <a:pPr marL="45720" indent="0">
              <a:buNone/>
            </a:pPr>
            <a:endParaRPr lang="en-US" sz="1600" dirty="0" smtClean="0"/>
          </a:p>
          <a:p>
            <a:r>
              <a:rPr lang="en-US" sz="1600" b="1" u="sng" dirty="0" smtClean="0"/>
              <a:t>Science</a:t>
            </a:r>
            <a:r>
              <a:rPr lang="en-US" sz="1600" dirty="0" smtClean="0"/>
              <a:t> </a:t>
            </a:r>
            <a:r>
              <a:rPr lang="en-US" sz="1600" dirty="0"/>
              <a:t>Instructional </a:t>
            </a:r>
            <a:r>
              <a:rPr lang="en-US" sz="1600" dirty="0" smtClean="0"/>
              <a:t>Units </a:t>
            </a:r>
            <a:r>
              <a:rPr lang="en-US" sz="1600" b="1" dirty="0" smtClean="0"/>
              <a:t>April </a:t>
            </a:r>
            <a:r>
              <a:rPr lang="en-US" sz="1600" b="1" dirty="0"/>
              <a:t>22 @ </a:t>
            </a:r>
            <a:r>
              <a:rPr lang="en-US" sz="1600" b="1" dirty="0" smtClean="0"/>
              <a:t>12:30  </a:t>
            </a:r>
            <a:r>
              <a:rPr lang="en-US" sz="1600" dirty="0" smtClean="0">
                <a:hlinkClick r:id="rId2"/>
              </a:rPr>
              <a:t>http</a:t>
            </a:r>
            <a:r>
              <a:rPr lang="en-US" sz="1600" dirty="0">
                <a:hlinkClick r:id="rId2"/>
              </a:rPr>
              <a:t>://connect.enetcolorado.org/siu_science/</a:t>
            </a:r>
            <a:r>
              <a:rPr lang="en-US" sz="1600" dirty="0"/>
              <a:t> </a:t>
            </a:r>
            <a:endParaRPr lang="en-US" sz="1600" dirty="0" smtClean="0"/>
          </a:p>
          <a:p>
            <a:pPr marL="45720" indent="0">
              <a:buNone/>
            </a:pPr>
            <a:endParaRPr lang="en-US" sz="1600" dirty="0" smtClean="0"/>
          </a:p>
          <a:p>
            <a:r>
              <a:rPr lang="en-US" sz="1600" b="1" u="sng" dirty="0" smtClean="0"/>
              <a:t>Comprehensive </a:t>
            </a:r>
            <a:r>
              <a:rPr lang="en-US" sz="1600" b="1" u="sng" dirty="0"/>
              <a:t>Health </a:t>
            </a:r>
            <a:r>
              <a:rPr lang="en-US" sz="1600" dirty="0"/>
              <a:t>Instructional </a:t>
            </a:r>
            <a:r>
              <a:rPr lang="en-US" sz="1600" dirty="0" smtClean="0"/>
              <a:t>Units </a:t>
            </a:r>
            <a:r>
              <a:rPr lang="en-US" sz="1600" b="1" dirty="0" smtClean="0"/>
              <a:t>April </a:t>
            </a:r>
            <a:r>
              <a:rPr lang="en-US" sz="1600" b="1" dirty="0"/>
              <a:t>23 @ </a:t>
            </a:r>
            <a:r>
              <a:rPr lang="en-US" sz="1600" b="1" dirty="0" smtClean="0"/>
              <a:t>12:30 </a:t>
            </a:r>
            <a:r>
              <a:rPr lang="en-US" sz="1600" dirty="0" smtClean="0">
                <a:hlinkClick r:id="rId3"/>
              </a:rPr>
              <a:t>http</a:t>
            </a:r>
            <a:r>
              <a:rPr lang="en-US" sz="1600" dirty="0">
                <a:hlinkClick r:id="rId3"/>
              </a:rPr>
              <a:t>://connect.enetcolorado.org/siu_health</a:t>
            </a:r>
            <a:r>
              <a:rPr lang="en-US" sz="1600" dirty="0" smtClean="0">
                <a:hlinkClick r:id="rId3"/>
              </a:rPr>
              <a:t>/</a:t>
            </a:r>
            <a:endParaRPr lang="en-US" sz="1600" dirty="0" smtClean="0"/>
          </a:p>
          <a:p>
            <a:pPr marL="45720" indent="0">
              <a:buNone/>
            </a:pPr>
            <a:endParaRPr lang="en-US" sz="1600" dirty="0" smtClean="0"/>
          </a:p>
          <a:p>
            <a:r>
              <a:rPr lang="en-US" sz="1600" b="1" u="sng" dirty="0" smtClean="0"/>
              <a:t>Mathematics</a:t>
            </a:r>
            <a:r>
              <a:rPr lang="en-US" sz="1600" dirty="0" smtClean="0"/>
              <a:t> </a:t>
            </a:r>
            <a:r>
              <a:rPr lang="en-US" sz="1600" dirty="0"/>
              <a:t>Instructional </a:t>
            </a:r>
            <a:r>
              <a:rPr lang="en-US" sz="1600" dirty="0" smtClean="0"/>
              <a:t>Units </a:t>
            </a:r>
            <a:r>
              <a:rPr lang="en-US" sz="1600" b="1" dirty="0" smtClean="0"/>
              <a:t>April </a:t>
            </a:r>
            <a:r>
              <a:rPr lang="en-US" sz="1600" b="1" dirty="0"/>
              <a:t>24 @ </a:t>
            </a:r>
            <a:r>
              <a:rPr lang="en-US" sz="1600" b="1" dirty="0" smtClean="0"/>
              <a:t>12:30 </a:t>
            </a:r>
            <a:r>
              <a:rPr lang="en-US" sz="1600" dirty="0" smtClean="0">
                <a:hlinkClick r:id="rId4"/>
              </a:rPr>
              <a:t>http</a:t>
            </a:r>
            <a:r>
              <a:rPr lang="en-US" sz="1600" dirty="0">
                <a:hlinkClick r:id="rId4"/>
              </a:rPr>
              <a:t>://connect.enetcolorado.org/siu_mathematics/</a:t>
            </a:r>
            <a:r>
              <a:rPr lang="en-US" sz="1600" dirty="0"/>
              <a:t> </a:t>
            </a:r>
            <a:endParaRPr lang="en-US" sz="1600" dirty="0" smtClean="0"/>
          </a:p>
          <a:p>
            <a:pPr marL="45720" indent="0">
              <a:buNone/>
            </a:pPr>
            <a:endParaRPr lang="en-US" sz="1600" dirty="0" smtClean="0"/>
          </a:p>
          <a:p>
            <a:r>
              <a:rPr lang="en-US" sz="1600" b="1" u="sng" dirty="0" smtClean="0"/>
              <a:t>Social </a:t>
            </a:r>
            <a:r>
              <a:rPr lang="en-US" sz="1600" b="1" u="sng" dirty="0"/>
              <a:t>Studies </a:t>
            </a:r>
            <a:r>
              <a:rPr lang="en-US" sz="1600" dirty="0"/>
              <a:t>Instructional </a:t>
            </a:r>
            <a:r>
              <a:rPr lang="en-US" sz="1600" dirty="0" smtClean="0"/>
              <a:t>Units </a:t>
            </a:r>
            <a:r>
              <a:rPr lang="en-US" sz="1600" b="1" dirty="0" smtClean="0"/>
              <a:t>April </a:t>
            </a:r>
            <a:r>
              <a:rPr lang="en-US" sz="1600" b="1" dirty="0"/>
              <a:t>25 @ </a:t>
            </a:r>
            <a:r>
              <a:rPr lang="en-US" sz="1600" b="1" dirty="0" smtClean="0"/>
              <a:t>12:30 </a:t>
            </a:r>
            <a:r>
              <a:rPr lang="en-US" sz="1600" dirty="0" smtClean="0">
                <a:hlinkClick r:id="rId5"/>
              </a:rPr>
              <a:t>http</a:t>
            </a:r>
            <a:r>
              <a:rPr lang="en-US" sz="1600" dirty="0">
                <a:hlinkClick r:id="rId5"/>
              </a:rPr>
              <a:t>://connect.enetcolorado.org/siu_socialstudies/</a:t>
            </a:r>
            <a:r>
              <a:rPr lang="en-US" sz="1600" dirty="0"/>
              <a:t> </a:t>
            </a:r>
            <a:endParaRPr lang="en-US" sz="1600" b="1" dirty="0"/>
          </a:p>
        </p:txBody>
      </p:sp>
    </p:spTree>
    <p:extLst>
      <p:ext uri="{BB962C8B-B14F-4D97-AF65-F5344CB8AC3E}">
        <p14:creationId xmlns:p14="http://schemas.microsoft.com/office/powerpoint/2010/main" val="1055183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p:cNvSpPr>
          <p:nvPr>
            <p:ph type="body" idx="1"/>
          </p:nvPr>
        </p:nvSpPr>
        <p:spPr>
          <a:xfrm>
            <a:off x="428501" y="685800"/>
            <a:ext cx="8229600" cy="2971800"/>
          </a:xfrm>
        </p:spPr>
        <p:txBody>
          <a:bodyPr/>
          <a:lstStyle/>
          <a:p>
            <a:pPr>
              <a:buFont typeface="Arial" charset="0"/>
              <a:buChar char="•"/>
            </a:pPr>
            <a:r>
              <a:rPr lang="en-US" sz="2600" dirty="0" smtClean="0"/>
              <a:t>Standards and Instructional Support</a:t>
            </a:r>
          </a:p>
          <a:p>
            <a:pPr lvl="1">
              <a:buFont typeface="Arial" charset="0"/>
              <a:buChar char="•"/>
            </a:pPr>
            <a:r>
              <a:rPr lang="en-US" sz="2600" dirty="0" smtClean="0">
                <a:hlinkClick r:id="rId2"/>
              </a:rPr>
              <a:t>Curriculum Samples and Unit Development</a:t>
            </a:r>
            <a:endParaRPr lang="en-US" sz="2600" dirty="0" smtClean="0"/>
          </a:p>
          <a:p>
            <a:pPr lvl="1">
              <a:buFont typeface="Arial" charset="0"/>
              <a:buChar char="•"/>
            </a:pPr>
            <a:endParaRPr lang="en-US" sz="2600" dirty="0" smtClean="0"/>
          </a:p>
        </p:txBody>
      </p:sp>
      <p:sp>
        <p:nvSpPr>
          <p:cNvPr id="5" name="Content Placeholder 2"/>
          <p:cNvSpPr txBox="1">
            <a:spLocks/>
          </p:cNvSpPr>
          <p:nvPr/>
        </p:nvSpPr>
        <p:spPr bwMode="auto">
          <a:xfrm>
            <a:off x="457200" y="30480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02920" marR="0" indent="-457200" algn="l" defTabSz="914400" rtl="0" eaLnBrk="1" fontAlgn="auto" latinLnBrk="0" hangingPunct="1">
              <a:lnSpc>
                <a:spcPct val="100000"/>
              </a:lnSpc>
              <a:spcBef>
                <a:spcPct val="20000"/>
              </a:spcBef>
              <a:spcAft>
                <a:spcPts val="0"/>
              </a:spcAft>
              <a:buClr>
                <a:srgbClr val="197A9B"/>
              </a:buClr>
              <a:buSzPct val="110000"/>
              <a:buFont typeface="Wingdings" charset="2"/>
              <a:buNone/>
              <a:tabLst/>
              <a:defRPr sz="3200" kern="1200">
                <a:solidFill>
                  <a:schemeClr val="tx1"/>
                </a:solidFill>
                <a:latin typeface="Calibri" pitchFamily="34" charset="0"/>
                <a:ea typeface="+mn-ea"/>
                <a:cs typeface="+mn-cs"/>
              </a:defRPr>
            </a:lvl1pPr>
            <a:lvl2pPr marL="822960" marR="0" indent="-457200" algn="l" defTabSz="914400" rtl="0" eaLnBrk="1" fontAlgn="auto" latinLnBrk="0" hangingPunct="1">
              <a:lnSpc>
                <a:spcPct val="100000"/>
              </a:lnSpc>
              <a:spcBef>
                <a:spcPct val="20000"/>
              </a:spcBef>
              <a:spcAft>
                <a:spcPts val="0"/>
              </a:spcAft>
              <a:buClr>
                <a:srgbClr val="ABC178"/>
              </a:buClr>
              <a:buSzPct val="110000"/>
              <a:buFont typeface="Wingdings" charset="2"/>
              <a:buChar char="§"/>
              <a:tabLst/>
              <a:defRPr sz="2800" kern="1200">
                <a:solidFill>
                  <a:schemeClr val="tx1"/>
                </a:solidFill>
                <a:latin typeface="+mn-lt"/>
                <a:ea typeface="+mn-ea"/>
                <a:cs typeface="+mn-cs"/>
              </a:defRPr>
            </a:lvl2pPr>
            <a:lvl3pPr marL="925830" marR="0" indent="-285750" algn="l" defTabSz="914400" rtl="0" eaLnBrk="1" fontAlgn="auto" latinLnBrk="0" hangingPunct="1">
              <a:lnSpc>
                <a:spcPct val="100000"/>
              </a:lnSpc>
              <a:spcBef>
                <a:spcPct val="20000"/>
              </a:spcBef>
              <a:spcAft>
                <a:spcPts val="0"/>
              </a:spcAft>
              <a:buClr>
                <a:srgbClr val="FFC74E"/>
              </a:buClr>
              <a:buSzPct val="110000"/>
              <a:buFont typeface="Wingdings" charset="2"/>
              <a:buChar char="§"/>
              <a:tabLst/>
              <a:defRPr sz="2400" kern="1200">
                <a:solidFill>
                  <a:schemeClr val="tx1"/>
                </a:solidFill>
                <a:latin typeface="+mn-lt"/>
                <a:ea typeface="+mn-ea"/>
                <a:cs typeface="+mn-cs"/>
              </a:defRPr>
            </a:lvl3pPr>
            <a:lvl4pPr marL="1200150" marR="0" indent="-285750" algn="l" defTabSz="914400" rtl="0" eaLnBrk="1" fontAlgn="auto" latinLnBrk="0" hangingPunct="1">
              <a:lnSpc>
                <a:spcPct val="100000"/>
              </a:lnSpc>
              <a:spcBef>
                <a:spcPct val="20000"/>
              </a:spcBef>
              <a:spcAft>
                <a:spcPts val="0"/>
              </a:spcAft>
              <a:buClr>
                <a:srgbClr val="FAAB67"/>
              </a:buClr>
              <a:buSzPct val="110000"/>
              <a:buFont typeface="Wingdings" charset="2"/>
              <a:buChar char="§"/>
              <a:tabLst/>
              <a:defRPr sz="2000" kern="1200">
                <a:solidFill>
                  <a:schemeClr val="tx1"/>
                </a:solidFill>
                <a:latin typeface="+mn-lt"/>
                <a:ea typeface="+mn-ea"/>
                <a:cs typeface="+mn-cs"/>
              </a:defRPr>
            </a:lvl4pPr>
            <a:lvl5pPr marL="1383030" marR="0" indent="-285750" algn="l" defTabSz="914400" rtl="0" eaLnBrk="1" fontAlgn="auto" latinLnBrk="0" hangingPunct="1">
              <a:lnSpc>
                <a:spcPct val="100000"/>
              </a:lnSpc>
              <a:spcBef>
                <a:spcPct val="20000"/>
              </a:spcBef>
              <a:spcAft>
                <a:spcPts val="0"/>
              </a:spcAft>
              <a:buClr>
                <a:srgbClr val="943634"/>
              </a:buClr>
              <a:buSzPct val="110000"/>
              <a:buFont typeface="Wingdings" charset="2"/>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i="1" u="sng" dirty="0" smtClean="0"/>
              <a:t>B</a:t>
            </a:r>
            <a:r>
              <a:rPr lang="en-US" sz="2400" i="1" u="sng" dirty="0" smtClean="0"/>
              <a:t>uild</a:t>
            </a:r>
            <a:r>
              <a:rPr lang="en-US" sz="2400" dirty="0" smtClean="0"/>
              <a:t> deeper understanding of the CAS and how to translate standards to focused curriculum planning</a:t>
            </a:r>
          </a:p>
          <a:p>
            <a:r>
              <a:rPr lang="en-US" sz="2400" b="1" i="1" u="sng" dirty="0" smtClean="0"/>
              <a:t>I</a:t>
            </a:r>
            <a:r>
              <a:rPr lang="en-US" sz="2400" i="1" u="sng" dirty="0" smtClean="0"/>
              <a:t>ncrease</a:t>
            </a:r>
            <a:r>
              <a:rPr lang="en-US" sz="2400" b="1" dirty="0" smtClean="0"/>
              <a:t> </a:t>
            </a:r>
            <a:r>
              <a:rPr lang="en-US" sz="2400" dirty="0" smtClean="0"/>
              <a:t>capacity to create and continuously improve curriculum based on the CAS</a:t>
            </a:r>
            <a:r>
              <a:rPr lang="en-US" sz="2400" b="1" dirty="0" smtClean="0"/>
              <a:t> </a:t>
            </a:r>
            <a:endParaRPr lang="en-US" sz="2400" dirty="0" smtClean="0"/>
          </a:p>
          <a:p>
            <a:r>
              <a:rPr lang="en-US" sz="2400" b="1" i="1" u="sng" dirty="0" smtClean="0"/>
              <a:t>G</a:t>
            </a:r>
            <a:r>
              <a:rPr lang="en-US" sz="2400" i="1" u="sng" dirty="0" smtClean="0"/>
              <a:t>ather</a:t>
            </a:r>
            <a:r>
              <a:rPr lang="en-US" sz="2400" dirty="0" smtClean="0"/>
              <a:t> feedback regarding the process and the products associated with Colorado’s District Sample Curriculum Project-Unit Development Phase</a:t>
            </a:r>
            <a:endParaRPr lang="en-US" sz="2400" dirty="0"/>
          </a:p>
        </p:txBody>
      </p:sp>
      <p:sp>
        <p:nvSpPr>
          <p:cNvPr id="6" name="Title 1"/>
          <p:cNvSpPr>
            <a:spLocks noGrp="1"/>
          </p:cNvSpPr>
          <p:nvPr>
            <p:ph type="title"/>
          </p:nvPr>
        </p:nvSpPr>
        <p:spPr>
          <a:xfrm>
            <a:off x="228600" y="1905000"/>
            <a:ext cx="8229600" cy="1143000"/>
          </a:xfrm>
        </p:spPr>
        <p:txBody>
          <a:bodyPr/>
          <a:lstStyle/>
          <a:p>
            <a:r>
              <a:rPr lang="en-US" b="1" i="1" dirty="0" smtClean="0">
                <a:solidFill>
                  <a:srgbClr val="C00000"/>
                </a:solidFill>
              </a:rPr>
              <a:t>B.I.G.</a:t>
            </a:r>
            <a:r>
              <a:rPr lang="en-US" dirty="0" smtClean="0"/>
              <a:t> Project Goals</a:t>
            </a:r>
            <a:endParaRPr lang="en-US" b="1" i="1" dirty="0"/>
          </a:p>
        </p:txBody>
      </p:sp>
    </p:spTree>
    <p:extLst>
      <p:ext uri="{BB962C8B-B14F-4D97-AF65-F5344CB8AC3E}">
        <p14:creationId xmlns:p14="http://schemas.microsoft.com/office/powerpoint/2010/main" val="12333967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97578"/>
            <a:ext cx="8356956" cy="2431435"/>
          </a:xfrm>
          <a:prstGeom prst="rect">
            <a:avLst/>
          </a:prstGeom>
          <a:noFill/>
        </p:spPr>
        <p:txBody>
          <a:bodyPr wrap="square" rtlCol="0">
            <a:spAutoFit/>
          </a:bodyPr>
          <a:lstStyle/>
          <a:p>
            <a:endParaRPr lang="en-US" sz="2800" dirty="0"/>
          </a:p>
          <a:p>
            <a:pPr algn="ctr"/>
            <a:r>
              <a:rPr lang="en-US" sz="4800" dirty="0" smtClean="0">
                <a:latin typeface="+mj-lt"/>
              </a:rPr>
              <a:t>Thanks for joining us!</a:t>
            </a:r>
            <a:endParaRPr lang="en-US" sz="4800" dirty="0">
              <a:latin typeface="+mj-lt"/>
            </a:endParaRPr>
          </a:p>
          <a:p>
            <a:pPr algn="ctr"/>
            <a:endParaRPr lang="en-US" sz="4800" dirty="0" smtClean="0">
              <a:latin typeface="+mj-lt"/>
            </a:endParaRPr>
          </a:p>
          <a:p>
            <a:pPr marL="457200" indent="-457200">
              <a:buFont typeface="Arial" pitchFamily="34" charset="0"/>
              <a:buChar char="•"/>
            </a:pPr>
            <a:endParaRPr lang="en-US" sz="2800" dirty="0">
              <a:solidFill>
                <a:srgbClr val="FF0000"/>
              </a:solidFill>
            </a:endParaRPr>
          </a:p>
        </p:txBody>
      </p:sp>
      <p:pic>
        <p:nvPicPr>
          <p:cNvPr id="10242" name="Picture 2" descr="C:\Users\gates_k\AppData\Local\Microsoft\Windows\Temporary Internet Files\Content.IE5\Q65AKCPV\MC90010483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4830776"/>
            <a:ext cx="1821485" cy="1139342"/>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gates_k\AppData\Local\Microsoft\Windows\Temporary Internet Files\Content.IE5\7VJ51483\MC90010489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2131" y="2377295"/>
            <a:ext cx="1818742" cy="512978"/>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C:\Users\gates_k\AppData\Local\Microsoft\Windows\Temporary Internet Files\Content.IE5\7YWU7WHC\MC90010521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6333" y="2944981"/>
            <a:ext cx="1587398" cy="1831543"/>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C:\Users\gates_k\AppData\Local\Microsoft\Windows\Temporary Internet Files\Content.IE5\Q65AKCPV\MC90017464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8800" y="5074095"/>
            <a:ext cx="1806854" cy="783641"/>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C:\Users\gates_k\AppData\Local\Microsoft\Windows\Temporary Internet Files\Content.IE5\7VJ51483\MC90010460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5189866"/>
            <a:ext cx="1515764" cy="780251"/>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C:\Users\gates_k\AppData\Local\Microsoft\Windows\Temporary Internet Files\Content.IE5\CPACOZ1T\MC900104938[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66136" y="3249481"/>
            <a:ext cx="1378140" cy="832858"/>
          </a:xfrm>
          <a:prstGeom prst="rect">
            <a:avLst/>
          </a:prstGeom>
          <a:noFill/>
          <a:extLst>
            <a:ext uri="{909E8E84-426E-40DD-AFC4-6F175D3DCCD1}">
              <a14:hiddenFill xmlns:a14="http://schemas.microsoft.com/office/drawing/2010/main">
                <a:solidFill>
                  <a:srgbClr val="FFFFFF"/>
                </a:solidFill>
              </a14:hiddenFill>
            </a:ext>
          </a:extLst>
        </p:spPr>
      </p:pic>
      <p:pic>
        <p:nvPicPr>
          <p:cNvPr id="10249" name="Picture 9" descr="C:\Users\gates_k\AppData\Local\Microsoft\Windows\Temporary Internet Files\Content.IE5\7YWU7WHC\MC900105140[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9600" y="2351787"/>
            <a:ext cx="1217805" cy="1448555"/>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C:\Users\gates_k\AppData\Local\Microsoft\Windows\Temporary Internet Files\Content.IE5\CPACOZ1T\MC900434479[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25364" y="3046419"/>
            <a:ext cx="1377792" cy="595608"/>
          </a:xfrm>
          <a:prstGeom prst="rect">
            <a:avLst/>
          </a:prstGeom>
          <a:noFill/>
          <a:extLst>
            <a:ext uri="{909E8E84-426E-40DD-AFC4-6F175D3DCCD1}">
              <a14:hiddenFill xmlns:a14="http://schemas.microsoft.com/office/drawing/2010/main">
                <a:solidFill>
                  <a:srgbClr val="FFFFFF"/>
                </a:solidFill>
              </a14:hiddenFill>
            </a:ext>
          </a:extLst>
        </p:spPr>
      </p:pic>
      <p:pic>
        <p:nvPicPr>
          <p:cNvPr id="10251" name="Picture 11" descr="C:\Users\gates_k\AppData\Local\Microsoft\Windows\Temporary Internet Files\Content.IE5\7YWU7WHC\MC900105120[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49040" y="4648531"/>
            <a:ext cx="1028559" cy="851128"/>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C:\Users\gates_k\AppData\Local\Microsoft\Windows\Temporary Internet Files\Content.IE5\Q65AKCPV\MC900104818[1].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91757" y="3907926"/>
            <a:ext cx="1889643" cy="596829"/>
          </a:xfrm>
          <a:prstGeom prst="rect">
            <a:avLst/>
          </a:prstGeom>
          <a:noFill/>
          <a:extLst>
            <a:ext uri="{909E8E84-426E-40DD-AFC4-6F175D3DCCD1}">
              <a14:hiddenFill xmlns:a14="http://schemas.microsoft.com/office/drawing/2010/main">
                <a:solidFill>
                  <a:srgbClr val="FFFFFF"/>
                </a:solidFill>
              </a14:hiddenFill>
            </a:ext>
          </a:extLst>
        </p:spPr>
      </p:pic>
      <p:pic>
        <p:nvPicPr>
          <p:cNvPr id="10253" name="Picture 13" descr="C:\Users\gates_k\AppData\Local\Microsoft\Windows\Temporary Internet Files\Content.IE5\7YWU7WHC\MC900104918[1].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38800" y="3947994"/>
            <a:ext cx="1204913" cy="516691"/>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C:\Users\gates_k\AppData\Local\Microsoft\Windows\Temporary Internet Files\Content.IE5\Q65AKCPV\MC900104640[1].w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8812" y="4435715"/>
            <a:ext cx="1265868" cy="425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692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lstStyle/>
          <a:p>
            <a:r>
              <a:rPr lang="en-US" b="1" dirty="0" smtClean="0"/>
              <a:t>Overall Goal</a:t>
            </a:r>
            <a:endParaRPr lang="en-US" b="1" dirty="0"/>
          </a:p>
        </p:txBody>
      </p:sp>
      <p:sp>
        <p:nvSpPr>
          <p:cNvPr id="3" name="Content Placeholder 2"/>
          <p:cNvSpPr>
            <a:spLocks noGrp="1"/>
          </p:cNvSpPr>
          <p:nvPr>
            <p:ph idx="1"/>
          </p:nvPr>
        </p:nvSpPr>
        <p:spPr>
          <a:xfrm>
            <a:off x="381000" y="1600200"/>
            <a:ext cx="8229600" cy="4144963"/>
          </a:xfrm>
        </p:spPr>
        <p:txBody>
          <a:bodyPr/>
          <a:lstStyle/>
          <a:p>
            <a:r>
              <a:rPr lang="en-US" sz="4000" b="1" i="1" u="sng" dirty="0" smtClean="0"/>
              <a:t>To create a unit that provides teachers with </a:t>
            </a:r>
            <a:r>
              <a:rPr lang="en-US" sz="4000" b="1" i="1" u="sng" dirty="0" smtClean="0">
                <a:solidFill>
                  <a:srgbClr val="FF0000"/>
                </a:solidFill>
              </a:rPr>
              <a:t>support</a:t>
            </a:r>
            <a:r>
              <a:rPr lang="en-US" sz="4000" b="1" i="1" u="sng" dirty="0" smtClean="0"/>
              <a:t> for using their </a:t>
            </a:r>
            <a:r>
              <a:rPr lang="en-US" sz="4000" b="1" i="1" u="sng" dirty="0" smtClean="0">
                <a:solidFill>
                  <a:srgbClr val="FF0000"/>
                </a:solidFill>
              </a:rPr>
              <a:t>professional judgment </a:t>
            </a:r>
            <a:r>
              <a:rPr lang="en-US" sz="4000" b="1" i="1" u="sng" dirty="0" smtClean="0"/>
              <a:t>to teach to </a:t>
            </a:r>
            <a:r>
              <a:rPr lang="en-US" sz="4000" b="1" i="1" u="sng" dirty="0" smtClean="0">
                <a:solidFill>
                  <a:srgbClr val="FF0000"/>
                </a:solidFill>
              </a:rPr>
              <a:t>student mastery </a:t>
            </a:r>
            <a:r>
              <a:rPr lang="en-US" sz="4000" b="1" i="1" u="sng" dirty="0" smtClean="0"/>
              <a:t>of the standards-based generalizations, content, and skills included in </a:t>
            </a:r>
            <a:r>
              <a:rPr lang="en-US" sz="4000" b="1" i="1" u="sng" dirty="0" smtClean="0">
                <a:solidFill>
                  <a:srgbClr val="FF0000"/>
                </a:solidFill>
              </a:rPr>
              <a:t>one unit overview.</a:t>
            </a:r>
            <a:endParaRPr lang="en-US" sz="4000" dirty="0">
              <a:solidFill>
                <a:srgbClr val="FF0000"/>
              </a:solidFill>
            </a:endParaRPr>
          </a:p>
        </p:txBody>
      </p:sp>
    </p:spTree>
    <p:extLst>
      <p:ext uri="{BB962C8B-B14F-4D97-AF65-F5344CB8AC3E}">
        <p14:creationId xmlns:p14="http://schemas.microsoft.com/office/powerpoint/2010/main" val="3244184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Overview</a:t>
            </a:r>
            <a:endParaRPr lang="en-US" dirty="0"/>
          </a:p>
        </p:txBody>
      </p:sp>
      <p:grpSp>
        <p:nvGrpSpPr>
          <p:cNvPr id="5" name="Group 4"/>
          <p:cNvGrpSpPr/>
          <p:nvPr/>
        </p:nvGrpSpPr>
        <p:grpSpPr>
          <a:xfrm>
            <a:off x="436335" y="1428892"/>
            <a:ext cx="8326665" cy="4667107"/>
            <a:chOff x="457200" y="1515360"/>
            <a:chExt cx="5818115" cy="3937286"/>
          </a:xfrm>
        </p:grpSpPr>
        <p:sp>
          <p:nvSpPr>
            <p:cNvPr id="6" name="Freeform 5"/>
            <p:cNvSpPr/>
            <p:nvPr/>
          </p:nvSpPr>
          <p:spPr>
            <a:xfrm>
              <a:off x="457200" y="1806649"/>
              <a:ext cx="2131219" cy="1978815"/>
            </a:xfrm>
            <a:custGeom>
              <a:avLst/>
              <a:gdLst>
                <a:gd name="connsiteX0" fmla="*/ 0 w 2131219"/>
                <a:gd name="connsiteY0" fmla="*/ 989408 h 1978815"/>
                <a:gd name="connsiteX1" fmla="*/ 1065610 w 2131219"/>
                <a:gd name="connsiteY1" fmla="*/ 0 h 1978815"/>
                <a:gd name="connsiteX2" fmla="*/ 2131220 w 2131219"/>
                <a:gd name="connsiteY2" fmla="*/ 989408 h 1978815"/>
                <a:gd name="connsiteX3" fmla="*/ 1065610 w 2131219"/>
                <a:gd name="connsiteY3" fmla="*/ 1978816 h 1978815"/>
                <a:gd name="connsiteX4" fmla="*/ 0 w 2131219"/>
                <a:gd name="connsiteY4" fmla="*/ 989408 h 1978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1219" h="1978815">
                  <a:moveTo>
                    <a:pt x="0" y="989408"/>
                  </a:moveTo>
                  <a:cubicBezTo>
                    <a:pt x="0" y="442973"/>
                    <a:pt x="477090" y="0"/>
                    <a:pt x="1065610" y="0"/>
                  </a:cubicBezTo>
                  <a:cubicBezTo>
                    <a:pt x="1654130" y="0"/>
                    <a:pt x="2131220" y="442973"/>
                    <a:pt x="2131220" y="989408"/>
                  </a:cubicBezTo>
                  <a:cubicBezTo>
                    <a:pt x="2131220" y="1535843"/>
                    <a:pt x="1654130" y="1978816"/>
                    <a:pt x="1065610" y="1978816"/>
                  </a:cubicBezTo>
                  <a:cubicBezTo>
                    <a:pt x="477090" y="1978816"/>
                    <a:pt x="0" y="1535843"/>
                    <a:pt x="0" y="989408"/>
                  </a:cubicBez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346400" tIns="324081" rIns="346400" bIns="324081" numCol="1" spcCol="1270" anchor="ctr" anchorCtr="0">
              <a:noAutofit/>
            </a:bodyPr>
            <a:lstStyle/>
            <a:p>
              <a:pPr lvl="0" algn="ctr" defTabSz="1200150">
                <a:lnSpc>
                  <a:spcPct val="90000"/>
                </a:lnSpc>
                <a:spcBef>
                  <a:spcPct val="0"/>
                </a:spcBef>
                <a:spcAft>
                  <a:spcPct val="35000"/>
                </a:spcAft>
              </a:pPr>
              <a:r>
                <a:rPr lang="en-US" sz="2700" kern="1200" dirty="0" smtClean="0"/>
                <a:t>Standards</a:t>
              </a:r>
              <a:endParaRPr lang="en-US" sz="2700" kern="1200" dirty="0"/>
            </a:p>
          </p:txBody>
        </p:sp>
        <p:sp>
          <p:nvSpPr>
            <p:cNvPr id="7" name="Isosceles Triangle 6"/>
            <p:cNvSpPr/>
            <p:nvPr/>
          </p:nvSpPr>
          <p:spPr>
            <a:xfrm rot="8848074">
              <a:off x="1447510" y="3962977"/>
              <a:ext cx="476028" cy="359446"/>
            </a:xfrm>
            <a:prstGeom prst="triangle">
              <a:avLst/>
            </a:prstGeom>
            <a:solidFill>
              <a:schemeClr val="tx1"/>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Freeform 7"/>
            <p:cNvSpPr/>
            <p:nvPr/>
          </p:nvSpPr>
          <p:spPr>
            <a:xfrm>
              <a:off x="1427314" y="4334015"/>
              <a:ext cx="1229916" cy="1118631"/>
            </a:xfrm>
            <a:custGeom>
              <a:avLst/>
              <a:gdLst>
                <a:gd name="connsiteX0" fmla="*/ 0 w 1229916"/>
                <a:gd name="connsiteY0" fmla="*/ 559316 h 1118631"/>
                <a:gd name="connsiteX1" fmla="*/ 614958 w 1229916"/>
                <a:gd name="connsiteY1" fmla="*/ 0 h 1118631"/>
                <a:gd name="connsiteX2" fmla="*/ 1229916 w 1229916"/>
                <a:gd name="connsiteY2" fmla="*/ 559316 h 1118631"/>
                <a:gd name="connsiteX3" fmla="*/ 614958 w 1229916"/>
                <a:gd name="connsiteY3" fmla="*/ 1118632 h 1118631"/>
                <a:gd name="connsiteX4" fmla="*/ 0 w 1229916"/>
                <a:gd name="connsiteY4" fmla="*/ 559316 h 1118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916" h="1118631">
                  <a:moveTo>
                    <a:pt x="0" y="559316"/>
                  </a:moveTo>
                  <a:cubicBezTo>
                    <a:pt x="0" y="250414"/>
                    <a:pt x="275326" y="0"/>
                    <a:pt x="614958" y="0"/>
                  </a:cubicBezTo>
                  <a:cubicBezTo>
                    <a:pt x="954590" y="0"/>
                    <a:pt x="1229916" y="250414"/>
                    <a:pt x="1229916" y="559316"/>
                  </a:cubicBezTo>
                  <a:cubicBezTo>
                    <a:pt x="1229916" y="868218"/>
                    <a:pt x="954590" y="1118632"/>
                    <a:pt x="614958" y="1118632"/>
                  </a:cubicBezTo>
                  <a:cubicBezTo>
                    <a:pt x="275326" y="1118632"/>
                    <a:pt x="0" y="868218"/>
                    <a:pt x="0" y="559316"/>
                  </a:cubicBezTo>
                  <a:close/>
                </a:path>
              </a:pathLst>
            </a:cu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92817" tIns="176520" rIns="192817" bIns="176520" numCol="1" spcCol="1270" anchor="ctr" anchorCtr="0">
              <a:noAutofit/>
            </a:bodyPr>
            <a:lstStyle/>
            <a:p>
              <a:pPr lvl="0" algn="ctr" defTabSz="444500">
                <a:lnSpc>
                  <a:spcPct val="90000"/>
                </a:lnSpc>
                <a:spcBef>
                  <a:spcPct val="0"/>
                </a:spcBef>
                <a:spcAft>
                  <a:spcPct val="35000"/>
                </a:spcAft>
              </a:pPr>
              <a:r>
                <a:rPr lang="en-US" b="1" kern="1200" dirty="0" smtClean="0">
                  <a:solidFill>
                    <a:sysClr val="windowText" lastClr="000000"/>
                  </a:solidFill>
                </a:rPr>
                <a:t>Year At A Glance </a:t>
              </a:r>
            </a:p>
            <a:p>
              <a:pPr lvl="0" algn="ctr" defTabSz="444500">
                <a:lnSpc>
                  <a:spcPct val="90000"/>
                </a:lnSpc>
                <a:spcBef>
                  <a:spcPct val="0"/>
                </a:spcBef>
                <a:spcAft>
                  <a:spcPct val="35000"/>
                </a:spcAft>
              </a:pPr>
              <a:r>
                <a:rPr lang="en-US" b="1" kern="1200" dirty="0" smtClean="0">
                  <a:solidFill>
                    <a:sysClr val="windowText" lastClr="000000"/>
                  </a:solidFill>
                </a:rPr>
                <a:t>(page 1)</a:t>
              </a:r>
              <a:endParaRPr lang="en-US" b="1" kern="1200" dirty="0">
                <a:solidFill>
                  <a:sysClr val="windowText" lastClr="000000"/>
                </a:solidFill>
              </a:endParaRPr>
            </a:p>
          </p:txBody>
        </p:sp>
        <p:sp>
          <p:nvSpPr>
            <p:cNvPr id="9" name="Isosceles Triangle 8"/>
            <p:cNvSpPr/>
            <p:nvPr/>
          </p:nvSpPr>
          <p:spPr>
            <a:xfrm rot="3289148">
              <a:off x="2688217" y="4481867"/>
              <a:ext cx="497774" cy="333955"/>
            </a:xfrm>
            <a:prstGeom prst="triangle">
              <a:avLst/>
            </a:prstGeom>
            <a:solidFill>
              <a:schemeClr val="tx1"/>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0" name="Freeform 9"/>
            <p:cNvSpPr/>
            <p:nvPr/>
          </p:nvSpPr>
          <p:spPr>
            <a:xfrm>
              <a:off x="3143391" y="3734153"/>
              <a:ext cx="1210866" cy="1167372"/>
            </a:xfrm>
            <a:custGeom>
              <a:avLst/>
              <a:gdLst>
                <a:gd name="connsiteX0" fmla="*/ 0 w 1210866"/>
                <a:gd name="connsiteY0" fmla="*/ 583686 h 1167372"/>
                <a:gd name="connsiteX1" fmla="*/ 605433 w 1210866"/>
                <a:gd name="connsiteY1" fmla="*/ 0 h 1167372"/>
                <a:gd name="connsiteX2" fmla="*/ 1210866 w 1210866"/>
                <a:gd name="connsiteY2" fmla="*/ 583686 h 1167372"/>
                <a:gd name="connsiteX3" fmla="*/ 605433 w 1210866"/>
                <a:gd name="connsiteY3" fmla="*/ 1167372 h 1167372"/>
                <a:gd name="connsiteX4" fmla="*/ 0 w 1210866"/>
                <a:gd name="connsiteY4" fmla="*/ 583686 h 11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866" h="1167372">
                  <a:moveTo>
                    <a:pt x="0" y="583686"/>
                  </a:moveTo>
                  <a:cubicBezTo>
                    <a:pt x="0" y="261325"/>
                    <a:pt x="271062" y="0"/>
                    <a:pt x="605433" y="0"/>
                  </a:cubicBezTo>
                  <a:cubicBezTo>
                    <a:pt x="939804" y="0"/>
                    <a:pt x="1210866" y="261325"/>
                    <a:pt x="1210866" y="583686"/>
                  </a:cubicBezTo>
                  <a:cubicBezTo>
                    <a:pt x="1210866" y="906047"/>
                    <a:pt x="939804" y="1167372"/>
                    <a:pt x="605433" y="1167372"/>
                  </a:cubicBezTo>
                  <a:cubicBezTo>
                    <a:pt x="271062" y="1167372"/>
                    <a:pt x="0" y="906047"/>
                    <a:pt x="0" y="583686"/>
                  </a:cubicBez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90027" tIns="183658" rIns="190027" bIns="183658" numCol="1" spcCol="1270" anchor="ctr" anchorCtr="0">
              <a:noAutofit/>
            </a:bodyPr>
            <a:lstStyle/>
            <a:p>
              <a:pPr lvl="0" algn="ctr" defTabSz="444500">
                <a:lnSpc>
                  <a:spcPct val="90000"/>
                </a:lnSpc>
                <a:spcBef>
                  <a:spcPct val="0"/>
                </a:spcBef>
                <a:spcAft>
                  <a:spcPct val="35000"/>
                </a:spcAft>
              </a:pPr>
              <a:r>
                <a:rPr lang="en-US" sz="2000" b="1" kern="1200" dirty="0" smtClean="0">
                  <a:solidFill>
                    <a:schemeClr val="tx1"/>
                  </a:solidFill>
                </a:rPr>
                <a:t>Unit Overview </a:t>
              </a:r>
              <a:endParaRPr lang="en-US" sz="2000" b="1" kern="1200" dirty="0">
                <a:solidFill>
                  <a:schemeClr val="tx1"/>
                </a:solidFill>
              </a:endParaRPr>
            </a:p>
          </p:txBody>
        </p:sp>
        <p:sp>
          <p:nvSpPr>
            <p:cNvPr id="11" name="Isosceles Triangle 10"/>
            <p:cNvSpPr/>
            <p:nvPr/>
          </p:nvSpPr>
          <p:spPr>
            <a:xfrm rot="2545088">
              <a:off x="4140480" y="3733354"/>
              <a:ext cx="427553" cy="259650"/>
            </a:xfrm>
            <a:prstGeom prst="triangle">
              <a:avLst/>
            </a:prstGeom>
            <a:solidFill>
              <a:schemeClr val="tx1"/>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Freeform 11"/>
            <p:cNvSpPr/>
            <p:nvPr/>
          </p:nvSpPr>
          <p:spPr>
            <a:xfrm>
              <a:off x="4310818" y="2703803"/>
              <a:ext cx="1075137" cy="1112838"/>
            </a:xfrm>
            <a:custGeom>
              <a:avLst/>
              <a:gdLst>
                <a:gd name="connsiteX0" fmla="*/ 0 w 1075137"/>
                <a:gd name="connsiteY0" fmla="*/ 556419 h 1112838"/>
                <a:gd name="connsiteX1" fmla="*/ 537569 w 1075137"/>
                <a:gd name="connsiteY1" fmla="*/ 0 h 1112838"/>
                <a:gd name="connsiteX2" fmla="*/ 1075138 w 1075137"/>
                <a:gd name="connsiteY2" fmla="*/ 556419 h 1112838"/>
                <a:gd name="connsiteX3" fmla="*/ 537569 w 1075137"/>
                <a:gd name="connsiteY3" fmla="*/ 1112838 h 1112838"/>
                <a:gd name="connsiteX4" fmla="*/ 0 w 1075137"/>
                <a:gd name="connsiteY4" fmla="*/ 556419 h 1112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137" h="1112838">
                  <a:moveTo>
                    <a:pt x="0" y="556419"/>
                  </a:moveTo>
                  <a:cubicBezTo>
                    <a:pt x="0" y="249117"/>
                    <a:pt x="240678" y="0"/>
                    <a:pt x="537569" y="0"/>
                  </a:cubicBezTo>
                  <a:cubicBezTo>
                    <a:pt x="834460" y="0"/>
                    <a:pt x="1075138" y="249117"/>
                    <a:pt x="1075138" y="556419"/>
                  </a:cubicBezTo>
                  <a:cubicBezTo>
                    <a:pt x="1075138" y="863721"/>
                    <a:pt x="834460" y="1112838"/>
                    <a:pt x="537569" y="1112838"/>
                  </a:cubicBezTo>
                  <a:cubicBezTo>
                    <a:pt x="240678" y="1112838"/>
                    <a:pt x="0" y="863721"/>
                    <a:pt x="0" y="556419"/>
                  </a:cubicBezTo>
                  <a:close/>
                </a:path>
              </a:pathLst>
            </a:custGeom>
            <a:solidFill>
              <a:srgbClr val="0F5871"/>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0150" tIns="175671" rIns="170150" bIns="175671" numCol="1" spcCol="1270" anchor="ctr" anchorCtr="0">
              <a:noAutofit/>
            </a:bodyPr>
            <a:lstStyle/>
            <a:p>
              <a:pPr lvl="0" algn="ctr" defTabSz="444500">
                <a:lnSpc>
                  <a:spcPct val="90000"/>
                </a:lnSpc>
                <a:spcBef>
                  <a:spcPct val="0"/>
                </a:spcBef>
                <a:spcAft>
                  <a:spcPct val="35000"/>
                </a:spcAft>
              </a:pPr>
              <a:r>
                <a:rPr lang="en-US" sz="1600" b="1" kern="1200" dirty="0" smtClean="0"/>
                <a:t>Sample Unit Development</a:t>
              </a:r>
              <a:endParaRPr lang="en-US" sz="1600" b="1" kern="1200" dirty="0"/>
            </a:p>
          </p:txBody>
        </p:sp>
        <p:sp>
          <p:nvSpPr>
            <p:cNvPr id="14" name="Freeform 13"/>
            <p:cNvSpPr/>
            <p:nvPr/>
          </p:nvSpPr>
          <p:spPr>
            <a:xfrm>
              <a:off x="4560123" y="1515360"/>
              <a:ext cx="814794" cy="814794"/>
            </a:xfrm>
            <a:custGeom>
              <a:avLst/>
              <a:gdLst>
                <a:gd name="connsiteX0" fmla="*/ 0 w 814794"/>
                <a:gd name="connsiteY0" fmla="*/ 407397 h 814794"/>
                <a:gd name="connsiteX1" fmla="*/ 407397 w 814794"/>
                <a:gd name="connsiteY1" fmla="*/ 0 h 814794"/>
                <a:gd name="connsiteX2" fmla="*/ 814794 w 814794"/>
                <a:gd name="connsiteY2" fmla="*/ 407397 h 814794"/>
                <a:gd name="connsiteX3" fmla="*/ 407397 w 814794"/>
                <a:gd name="connsiteY3" fmla="*/ 814794 h 814794"/>
                <a:gd name="connsiteX4" fmla="*/ 0 w 814794"/>
                <a:gd name="connsiteY4" fmla="*/ 407397 h 81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94" h="814794">
                  <a:moveTo>
                    <a:pt x="0" y="407397"/>
                  </a:moveTo>
                  <a:cubicBezTo>
                    <a:pt x="0" y="182398"/>
                    <a:pt x="182398" y="0"/>
                    <a:pt x="407397" y="0"/>
                  </a:cubicBezTo>
                  <a:cubicBezTo>
                    <a:pt x="632396" y="0"/>
                    <a:pt x="814794" y="182398"/>
                    <a:pt x="814794" y="407397"/>
                  </a:cubicBezTo>
                  <a:cubicBezTo>
                    <a:pt x="814794" y="632396"/>
                    <a:pt x="632396" y="814794"/>
                    <a:pt x="407397" y="814794"/>
                  </a:cubicBezTo>
                  <a:cubicBezTo>
                    <a:pt x="182398" y="814794"/>
                    <a:pt x="0" y="632396"/>
                    <a:pt x="0" y="407397"/>
                  </a:cubicBezTo>
                  <a:close/>
                </a:path>
              </a:pathLst>
            </a:custGeom>
            <a:solidFill>
              <a:schemeClr val="bg2">
                <a:lumMod val="7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32024" tIns="132024" rIns="132024" bIns="132024" numCol="1" spcCol="1270" anchor="ctr" anchorCtr="0">
              <a:noAutofit/>
            </a:bodyPr>
            <a:lstStyle/>
            <a:p>
              <a:pPr lvl="0" algn="ctr" defTabSz="444500">
                <a:lnSpc>
                  <a:spcPct val="90000"/>
                </a:lnSpc>
                <a:spcBef>
                  <a:spcPct val="0"/>
                </a:spcBef>
                <a:spcAft>
                  <a:spcPct val="35000"/>
                </a:spcAft>
              </a:pPr>
              <a:r>
                <a:rPr lang="en-US" sz="1600" b="1" kern="1200" dirty="0" smtClean="0">
                  <a:solidFill>
                    <a:schemeClr val="tx1"/>
                  </a:solidFill>
                </a:rPr>
                <a:t>Lesson Plan</a:t>
              </a:r>
              <a:endParaRPr lang="en-US" sz="1600" b="1" kern="1200" dirty="0">
                <a:solidFill>
                  <a:schemeClr val="tx1"/>
                </a:solidFill>
              </a:endParaRPr>
            </a:p>
          </p:txBody>
        </p:sp>
        <p:sp>
          <p:nvSpPr>
            <p:cNvPr id="16" name="Freeform 15"/>
            <p:cNvSpPr/>
            <p:nvPr/>
          </p:nvSpPr>
          <p:spPr>
            <a:xfrm>
              <a:off x="5460521" y="2218623"/>
              <a:ext cx="814794" cy="814794"/>
            </a:xfrm>
            <a:custGeom>
              <a:avLst/>
              <a:gdLst>
                <a:gd name="connsiteX0" fmla="*/ 0 w 814794"/>
                <a:gd name="connsiteY0" fmla="*/ 407397 h 814794"/>
                <a:gd name="connsiteX1" fmla="*/ 407397 w 814794"/>
                <a:gd name="connsiteY1" fmla="*/ 0 h 814794"/>
                <a:gd name="connsiteX2" fmla="*/ 814794 w 814794"/>
                <a:gd name="connsiteY2" fmla="*/ 407397 h 814794"/>
                <a:gd name="connsiteX3" fmla="*/ 407397 w 814794"/>
                <a:gd name="connsiteY3" fmla="*/ 814794 h 814794"/>
                <a:gd name="connsiteX4" fmla="*/ 0 w 814794"/>
                <a:gd name="connsiteY4" fmla="*/ 407397 h 81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94" h="814794">
                  <a:moveTo>
                    <a:pt x="0" y="407397"/>
                  </a:moveTo>
                  <a:cubicBezTo>
                    <a:pt x="0" y="182398"/>
                    <a:pt x="182398" y="0"/>
                    <a:pt x="407397" y="0"/>
                  </a:cubicBezTo>
                  <a:cubicBezTo>
                    <a:pt x="632396" y="0"/>
                    <a:pt x="814794" y="182398"/>
                    <a:pt x="814794" y="407397"/>
                  </a:cubicBezTo>
                  <a:cubicBezTo>
                    <a:pt x="814794" y="632396"/>
                    <a:pt x="632396" y="814794"/>
                    <a:pt x="407397" y="814794"/>
                  </a:cubicBezTo>
                  <a:cubicBezTo>
                    <a:pt x="182398" y="814794"/>
                    <a:pt x="0" y="632396"/>
                    <a:pt x="0" y="407397"/>
                  </a:cubicBezTo>
                  <a:close/>
                </a:path>
              </a:pathLst>
            </a:custGeom>
            <a:solidFill>
              <a:schemeClr val="bg2">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2024" tIns="132024" rIns="132024" bIns="132024" numCol="1" spcCol="1270" anchor="ctr" anchorCtr="0">
              <a:noAutofit/>
            </a:bodyPr>
            <a:lstStyle/>
            <a:p>
              <a:pPr lvl="0" algn="ctr" defTabSz="444500">
                <a:lnSpc>
                  <a:spcPct val="90000"/>
                </a:lnSpc>
                <a:spcBef>
                  <a:spcPct val="0"/>
                </a:spcBef>
                <a:spcAft>
                  <a:spcPct val="35000"/>
                </a:spcAft>
              </a:pPr>
              <a:r>
                <a:rPr lang="en-US" sz="1600" b="1" kern="1200" dirty="0" smtClean="0">
                  <a:solidFill>
                    <a:schemeClr val="tx1"/>
                  </a:solidFill>
                </a:rPr>
                <a:t>Lesson Plan</a:t>
              </a:r>
              <a:endParaRPr lang="en-US" sz="1600" b="1" kern="1200" dirty="0">
                <a:solidFill>
                  <a:schemeClr val="tx1"/>
                </a:solidFill>
              </a:endParaRPr>
            </a:p>
          </p:txBody>
        </p:sp>
        <p:sp>
          <p:nvSpPr>
            <p:cNvPr id="18" name="Freeform 17"/>
            <p:cNvSpPr/>
            <p:nvPr/>
          </p:nvSpPr>
          <p:spPr>
            <a:xfrm>
              <a:off x="5396203" y="3455783"/>
              <a:ext cx="814794" cy="814794"/>
            </a:xfrm>
            <a:custGeom>
              <a:avLst/>
              <a:gdLst>
                <a:gd name="connsiteX0" fmla="*/ 0 w 814794"/>
                <a:gd name="connsiteY0" fmla="*/ 407397 h 814794"/>
                <a:gd name="connsiteX1" fmla="*/ 407397 w 814794"/>
                <a:gd name="connsiteY1" fmla="*/ 0 h 814794"/>
                <a:gd name="connsiteX2" fmla="*/ 814794 w 814794"/>
                <a:gd name="connsiteY2" fmla="*/ 407397 h 814794"/>
                <a:gd name="connsiteX3" fmla="*/ 407397 w 814794"/>
                <a:gd name="connsiteY3" fmla="*/ 814794 h 814794"/>
                <a:gd name="connsiteX4" fmla="*/ 0 w 814794"/>
                <a:gd name="connsiteY4" fmla="*/ 407397 h 81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94" h="814794">
                  <a:moveTo>
                    <a:pt x="0" y="407397"/>
                  </a:moveTo>
                  <a:cubicBezTo>
                    <a:pt x="0" y="182398"/>
                    <a:pt x="182398" y="0"/>
                    <a:pt x="407397" y="0"/>
                  </a:cubicBezTo>
                  <a:cubicBezTo>
                    <a:pt x="632396" y="0"/>
                    <a:pt x="814794" y="182398"/>
                    <a:pt x="814794" y="407397"/>
                  </a:cubicBezTo>
                  <a:cubicBezTo>
                    <a:pt x="814794" y="632396"/>
                    <a:pt x="632396" y="814794"/>
                    <a:pt x="407397" y="814794"/>
                  </a:cubicBezTo>
                  <a:cubicBezTo>
                    <a:pt x="182398" y="814794"/>
                    <a:pt x="0" y="632396"/>
                    <a:pt x="0" y="407397"/>
                  </a:cubicBezTo>
                  <a:close/>
                </a:path>
              </a:pathLst>
            </a:custGeom>
            <a:solidFill>
              <a:schemeClr val="bg2">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2024" tIns="132024" rIns="132024" bIns="132024" numCol="1" spcCol="1270" anchor="ctr" anchorCtr="0">
              <a:noAutofit/>
            </a:bodyPr>
            <a:lstStyle/>
            <a:p>
              <a:pPr lvl="0" algn="ctr" defTabSz="444500">
                <a:lnSpc>
                  <a:spcPct val="90000"/>
                </a:lnSpc>
                <a:spcBef>
                  <a:spcPct val="0"/>
                </a:spcBef>
                <a:spcAft>
                  <a:spcPct val="35000"/>
                </a:spcAft>
              </a:pPr>
              <a:r>
                <a:rPr lang="en-US" sz="1600" b="1" kern="1200" dirty="0" smtClean="0">
                  <a:solidFill>
                    <a:schemeClr val="tx1"/>
                  </a:solidFill>
                </a:rPr>
                <a:t>Lesson Plan</a:t>
              </a:r>
              <a:endParaRPr lang="en-US" sz="1600" b="1" kern="1200" dirty="0">
                <a:solidFill>
                  <a:schemeClr val="tx1"/>
                </a:solidFill>
              </a:endParaRPr>
            </a:p>
          </p:txBody>
        </p:sp>
      </p:grpSp>
      <p:sp>
        <p:nvSpPr>
          <p:cNvPr id="23" name="Donut 22"/>
          <p:cNvSpPr/>
          <p:nvPr/>
        </p:nvSpPr>
        <p:spPr>
          <a:xfrm>
            <a:off x="5951487" y="2843060"/>
            <a:ext cx="1522896" cy="1378487"/>
          </a:xfrm>
          <a:prstGeom prst="donut">
            <a:avLst>
              <a:gd name="adj" fmla="val 698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Straight Arrow Connector 24"/>
          <p:cNvCxnSpPr>
            <a:stCxn id="12" idx="1"/>
          </p:cNvCxnSpPr>
          <p:nvPr/>
        </p:nvCxnSpPr>
        <p:spPr>
          <a:xfrm flipH="1" flipV="1">
            <a:off x="6712936" y="2262513"/>
            <a:ext cx="7899" cy="5751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7391400" y="2922071"/>
            <a:ext cx="305940" cy="3062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055565" y="4156742"/>
            <a:ext cx="488805" cy="1875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003676" y="1168658"/>
            <a:ext cx="2425513" cy="1650742"/>
          </a:xfrm>
          <a:prstGeom prst="rightArrow">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dirty="0" smtClean="0"/>
              <a:t>Lesson Plans will be the work of individual schools and teachers.</a:t>
            </a:r>
            <a:endParaRPr lang="en-US" sz="1600" dirty="0"/>
          </a:p>
        </p:txBody>
      </p:sp>
    </p:spTree>
    <p:extLst>
      <p:ext uri="{BB962C8B-B14F-4D97-AF65-F5344CB8AC3E}">
        <p14:creationId xmlns:p14="http://schemas.microsoft.com/office/powerpoint/2010/main" val="216719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81000" y="1981200"/>
            <a:ext cx="3352800" cy="167640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tx1"/>
                </a:solidFill>
              </a:rPr>
              <a:t>Standards</a:t>
            </a:r>
          </a:p>
        </p:txBody>
      </p:sp>
      <p:sp>
        <p:nvSpPr>
          <p:cNvPr id="12" name="Rounded Rectangle 11"/>
          <p:cNvSpPr/>
          <p:nvPr/>
        </p:nvSpPr>
        <p:spPr>
          <a:xfrm>
            <a:off x="5105400" y="838200"/>
            <a:ext cx="3505200" cy="381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tx1"/>
                </a:solidFill>
              </a:rPr>
              <a:t>Curriculum</a:t>
            </a:r>
          </a:p>
          <a:p>
            <a:pPr algn="ctr">
              <a:defRPr/>
            </a:pPr>
            <a:r>
              <a:rPr lang="en-US" sz="2000" b="1" dirty="0">
                <a:solidFill>
                  <a:schemeClr val="tx1"/>
                </a:solidFill>
              </a:rPr>
              <a:t>An organized plan of instruction that engages students in mastering the standards</a:t>
            </a:r>
          </a:p>
        </p:txBody>
      </p:sp>
      <p:sp>
        <p:nvSpPr>
          <p:cNvPr id="13" name="Rounded Rectangle 12"/>
          <p:cNvSpPr/>
          <p:nvPr/>
        </p:nvSpPr>
        <p:spPr>
          <a:xfrm>
            <a:off x="4267200" y="4724400"/>
            <a:ext cx="1524000" cy="11430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rPr>
              <a:t>Textbooks</a:t>
            </a:r>
          </a:p>
        </p:txBody>
      </p:sp>
      <p:sp>
        <p:nvSpPr>
          <p:cNvPr id="14" name="Rounded Rectangle 13"/>
          <p:cNvSpPr/>
          <p:nvPr/>
        </p:nvSpPr>
        <p:spPr>
          <a:xfrm>
            <a:off x="7482840" y="4724400"/>
            <a:ext cx="1524000" cy="11430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Instructional Materials</a:t>
            </a:r>
          </a:p>
        </p:txBody>
      </p:sp>
      <p:sp>
        <p:nvSpPr>
          <p:cNvPr id="15" name="Rounded Rectangle 14"/>
          <p:cNvSpPr/>
          <p:nvPr/>
        </p:nvSpPr>
        <p:spPr>
          <a:xfrm>
            <a:off x="4267200" y="4724400"/>
            <a:ext cx="4739640" cy="1143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rPr>
              <a:t>Resources</a:t>
            </a:r>
          </a:p>
        </p:txBody>
      </p:sp>
      <p:sp>
        <p:nvSpPr>
          <p:cNvPr id="16" name="Right Arrow 15"/>
          <p:cNvSpPr/>
          <p:nvPr/>
        </p:nvSpPr>
        <p:spPr>
          <a:xfrm>
            <a:off x="3962400" y="2438400"/>
            <a:ext cx="9144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Quad Arrow Callout 1"/>
          <p:cNvSpPr/>
          <p:nvPr/>
        </p:nvSpPr>
        <p:spPr>
          <a:xfrm rot="19899537">
            <a:off x="2400300" y="1371600"/>
            <a:ext cx="4038600" cy="3733800"/>
          </a:xfrm>
          <a:prstGeom prst="quad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Curriculum provides a road map for instruction </a:t>
            </a:r>
            <a:endParaRPr lang="en-US" b="1" dirty="0"/>
          </a:p>
        </p:txBody>
      </p:sp>
    </p:spTree>
    <p:extLst>
      <p:ext uri="{BB962C8B-B14F-4D97-AF65-F5344CB8AC3E}">
        <p14:creationId xmlns:p14="http://schemas.microsoft.com/office/powerpoint/2010/main" val="374800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fltVal val="0"/>
                                          </p:val>
                                        </p:tav>
                                        <p:tav tm="100000">
                                          <p:val>
                                            <p:strVal val="#ppt_w"/>
                                          </p:val>
                                        </p:tav>
                                      </p:tavLst>
                                    </p:anim>
                                    <p:anim calcmode="lin" valueType="num">
                                      <p:cBhvr>
                                        <p:cTn id="36" dur="1000" fill="hold"/>
                                        <p:tgtEl>
                                          <p:spTgt spid="2"/>
                                        </p:tgtEl>
                                        <p:attrNameLst>
                                          <p:attrName>ppt_h</p:attrName>
                                        </p:attrNameLst>
                                      </p:cBhvr>
                                      <p:tavLst>
                                        <p:tav tm="0">
                                          <p:val>
                                            <p:fltVal val="0"/>
                                          </p:val>
                                        </p:tav>
                                        <p:tav tm="100000">
                                          <p:val>
                                            <p:strVal val="#ppt_h"/>
                                          </p:val>
                                        </p:tav>
                                      </p:tavLst>
                                    </p:anim>
                                    <p:anim calcmode="lin" valueType="num">
                                      <p:cBhvr>
                                        <p:cTn id="37" dur="1000" fill="hold"/>
                                        <p:tgtEl>
                                          <p:spTgt spid="2"/>
                                        </p:tgtEl>
                                        <p:attrNameLst>
                                          <p:attrName>style.rotation</p:attrName>
                                        </p:attrNameLst>
                                      </p:cBhvr>
                                      <p:tavLst>
                                        <p:tav tm="0">
                                          <p:val>
                                            <p:fltVal val="90"/>
                                          </p:val>
                                        </p:tav>
                                        <p:tav tm="100000">
                                          <p:val>
                                            <p:fltVal val="0"/>
                                          </p:val>
                                        </p:tav>
                                      </p:tavLst>
                                    </p:anim>
                                    <p:animEffect transition="in" filter="fade">
                                      <p:cBhvr>
                                        <p:cTn id="3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685800"/>
            <a:ext cx="7315200" cy="5463822"/>
          </a:xfrm>
          <a:prstGeom prst="rect">
            <a:avLst/>
          </a:prstGeom>
        </p:spPr>
      </p:pic>
    </p:spTree>
    <p:extLst>
      <p:ext uri="{BB962C8B-B14F-4D97-AF65-F5344CB8AC3E}">
        <p14:creationId xmlns:p14="http://schemas.microsoft.com/office/powerpoint/2010/main" val="1667149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533400"/>
            <a:ext cx="4389967" cy="5877477"/>
          </a:xfrm>
          <a:prstGeom prst="rect">
            <a:avLst/>
          </a:prstGeom>
        </p:spPr>
      </p:pic>
    </p:spTree>
    <p:extLst>
      <p:ext uri="{BB962C8B-B14F-4D97-AF65-F5344CB8AC3E}">
        <p14:creationId xmlns:p14="http://schemas.microsoft.com/office/powerpoint/2010/main" val="3173160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914400"/>
            <a:ext cx="7020476" cy="5243689"/>
          </a:xfrm>
          <a:prstGeom prst="rect">
            <a:avLst/>
          </a:prstGeom>
        </p:spPr>
      </p:pic>
    </p:spTree>
    <p:extLst>
      <p:ext uri="{BB962C8B-B14F-4D97-AF65-F5344CB8AC3E}">
        <p14:creationId xmlns:p14="http://schemas.microsoft.com/office/powerpoint/2010/main" val="39784944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Curriculum Development Course-at-a-glance&amp;quot;&quot;/&gt;&lt;property id=&quot;20307&quot; value=&quot;443&quot;/&gt;&lt;/object&gt;&lt;object type=&quot;3&quot; unique_id=&quot;10004&quot;&gt;&lt;property id=&quot;20148&quot; value=&quot;5&quot;/&gt;&lt;property id=&quot;20300&quot; value=&quot;Slide 2 - &amp;quot;Too Small/Too Big&amp;quot;&quot;/&gt;&lt;property id=&quot;20307&quot; value=&quot;444&quot;/&gt;&lt;/object&gt;&lt;object type=&quot;3&quot; unique_id=&quot;10005&quot;&gt;&lt;property id=&quot;20148&quot; value=&quot;5&quot;/&gt;&lt;property id=&quot;20300&quot; value=&quot;Slide 3 - &amp;quot;Selecting Units&amp;quot;&quot;/&gt;&lt;property id=&quot;20307&quot; value=&quot;445&quot;/&gt;&lt;/object&gt;&lt;object type=&quot;3&quot; unique_id=&quot;10006&quot;&gt;&lt;property id=&quot;20148&quot; value=&quot;5&quot;/&gt;&lt;property id=&quot;20300&quot; value=&quot;Slide 4 - &amp;quot;Sample Year-at-a-Glance&amp;quot;&quot;/&gt;&lt;property id=&quot;20307&quot; value=&quot;448&quot;/&gt;&lt;/object&gt;&lt;object type=&quot;3&quot; unique_id=&quot;10007&quot;&gt;&lt;property id=&quot;20148&quot; value=&quot;5&quot;/&gt;&lt;property id=&quot;20300&quot; value=&quot;Slide 5&quot;/&gt;&lt;property id=&quot;20307&quot; value=&quot;451&quot;/&gt;&lt;/object&gt;&lt;object type=&quot;3&quot; unique_id=&quot;10008&quot;&gt;&lt;property id=&quot;20148&quot; value=&quot;5&quot;/&gt;&lt;property id=&quot;20300&quot; value=&quot;Slide 6&quot;/&gt;&lt;property id=&quot;20307&quot; value=&quot;419&quot;/&gt;&lt;/object&gt;&lt;object type=&quot;3&quot; unique_id=&quot;10009&quot;&gt;&lt;property id=&quot;20148&quot; value=&quot;5&quot;/&gt;&lt;property id=&quot;20300&quot; value=&quot;Slide 7 - &amp;quot;Year at-a-Glance&amp;quot;&quot;/&gt;&lt;property id=&quot;20307&quot; value=&quot;449&quot;/&gt;&lt;/object&gt;&lt;object type=&quot;3&quot; unique_id=&quot;10010&quot;&gt;&lt;property id=&quot;20148&quot; value=&quot;5&quot;/&gt;&lt;property id=&quot;20300&quot; value=&quot;Slide 8 - &amp;quot;Sample Unit Overview&amp;quot;&quot;/&gt;&lt;property id=&quot;20307&quot; value=&quot;446&quot;/&gt;&lt;/object&gt;&lt;object type=&quot;3&quot; unique_id=&quot;10011&quot;&gt;&lt;property id=&quot;20148&quot; value=&quot;5&quot;/&gt;&lt;property id=&quot;20300&quot; value=&quot;Slide 9 - &amp;quot;Sample Unit&amp;quot;&quot;/&gt;&lt;property id=&quot;20307&quot; value=&quot;450&quot;/&gt;&lt;/object&gt;&lt;object type=&quot;3&quot; unique_id=&quot;10012&quot;&gt;&lt;property id=&quot;20148&quot; value=&quot;5&quot;/&gt;&lt;property id=&quot;20300&quot; value=&quot;Slide 10&quot;/&gt;&lt;property id=&quot;20307&quot; value=&quot;435&quot;/&gt;&lt;/object&gt;&lt;object type=&quot;3&quot; unique_id=&quot;10013&quot;&gt;&lt;property id=&quot;20148&quot; value=&quot;5&quot;/&gt;&lt;property id=&quot;20300&quot; value=&quot;Slide 11&quot;/&gt;&lt;property id=&quot;20307&quot; value=&quot;420&quot;/&gt;&lt;/object&gt;&lt;object type=&quot;3&quot; unique_id=&quot;10014&quot;&gt;&lt;property id=&quot;20148&quot; value=&quot;5&quot;/&gt;&lt;property id=&quot;20300&quot; value=&quot;Slide 12&quot;/&gt;&lt;property id=&quot;20307&quot; value=&quot;442&quot;/&gt;&lt;/object&gt;&lt;/object&gt;&lt;object type=&quot;8&quot; unique_id=&quot;10028&quot;&gt;&lt;/object&gt;&lt;/object&gt;&lt;/database&gt;"/>
  <p:tag name="MMPROD_NEXTUNIQUEID" val="10009"/>
  <p:tag name="SECTOMILLISECCONVERTED" val="1"/>
</p:tagLst>
</file>

<file path=ppt/theme/theme1.xml><?xml version="1.0" encoding="utf-8"?>
<a:theme xmlns:a="http://schemas.openxmlformats.org/drawingml/2006/main" name="1_Standards theme">
  <a:themeElements>
    <a:clrScheme name="SIPalette">
      <a:dk1>
        <a:sysClr val="windowText" lastClr="000000"/>
      </a:dk1>
      <a:lt1>
        <a:sysClr val="window" lastClr="FFFFFF"/>
      </a:lt1>
      <a:dk2>
        <a:srgbClr val="A4A3A8"/>
      </a:dk2>
      <a:lt2>
        <a:srgbClr val="DEDAE3"/>
      </a:lt2>
      <a:accent1>
        <a:srgbClr val="197A9B"/>
      </a:accent1>
      <a:accent2>
        <a:srgbClr val="7BA79D"/>
      </a:accent2>
      <a:accent3>
        <a:srgbClr val="71769D"/>
      </a:accent3>
      <a:accent4>
        <a:srgbClr val="ABC178"/>
      </a:accent4>
      <a:accent5>
        <a:srgbClr val="907266"/>
      </a:accent5>
      <a:accent6>
        <a:srgbClr val="8C8C96"/>
      </a:accent6>
      <a:hlink>
        <a:srgbClr val="3333FF"/>
      </a:hlink>
      <a:folHlink>
        <a:srgbClr val="932968"/>
      </a:folHlink>
    </a:clrScheme>
    <a:fontScheme name="CDEFonts">
      <a:majorFont>
        <a:latin typeface="Palatino Linotype"/>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12482</TotalTime>
  <Words>1269</Words>
  <Application>Microsoft Office PowerPoint</Application>
  <PresentationFormat>On-screen Show (4:3)</PresentationFormat>
  <Paragraphs>162</Paragraphs>
  <Slides>30</Slides>
  <Notes>14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1_Standards theme</vt:lpstr>
      <vt:lpstr>Arts Instructional Unit Samples</vt:lpstr>
      <vt:lpstr>PowerPoint Presentation</vt:lpstr>
      <vt:lpstr>B.I.G. Project Goals</vt:lpstr>
      <vt:lpstr>Overall Goal</vt:lpstr>
      <vt:lpstr>Project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Upcoming Webinars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 Gates</dc:creator>
  <cp:lastModifiedBy>Huffman, Anna</cp:lastModifiedBy>
  <cp:revision>527</cp:revision>
  <cp:lastPrinted>2013-01-22T17:12:42Z</cp:lastPrinted>
  <dcterms:created xsi:type="dcterms:W3CDTF">2013-02-18T20:21:45Z</dcterms:created>
  <dcterms:modified xsi:type="dcterms:W3CDTF">2014-04-21T21:39:26Z</dcterms:modified>
</cp:coreProperties>
</file>