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0" r:id="rId2"/>
  </p:sldMasterIdLst>
  <p:notesMasterIdLst>
    <p:notesMasterId r:id="rId43"/>
  </p:notesMasterIdLst>
  <p:handoutMasterIdLst>
    <p:handoutMasterId r:id="rId44"/>
  </p:handoutMasterIdLst>
  <p:sldIdLst>
    <p:sldId id="474" r:id="rId3"/>
    <p:sldId id="528" r:id="rId4"/>
    <p:sldId id="531" r:id="rId5"/>
    <p:sldId id="506" r:id="rId6"/>
    <p:sldId id="501" r:id="rId7"/>
    <p:sldId id="483" r:id="rId8"/>
    <p:sldId id="507" r:id="rId9"/>
    <p:sldId id="543" r:id="rId10"/>
    <p:sldId id="537" r:id="rId11"/>
    <p:sldId id="542" r:id="rId12"/>
    <p:sldId id="458" r:id="rId13"/>
    <p:sldId id="459" r:id="rId14"/>
    <p:sldId id="533" r:id="rId15"/>
    <p:sldId id="476" r:id="rId16"/>
    <p:sldId id="536" r:id="rId17"/>
    <p:sldId id="491" r:id="rId18"/>
    <p:sldId id="534" r:id="rId19"/>
    <p:sldId id="499" r:id="rId20"/>
    <p:sldId id="494" r:id="rId21"/>
    <p:sldId id="495" r:id="rId22"/>
    <p:sldId id="538" r:id="rId23"/>
    <p:sldId id="509" r:id="rId24"/>
    <p:sldId id="511" r:id="rId25"/>
    <p:sldId id="512" r:id="rId26"/>
    <p:sldId id="514" r:id="rId27"/>
    <p:sldId id="515" r:id="rId28"/>
    <p:sldId id="516" r:id="rId29"/>
    <p:sldId id="517" r:id="rId30"/>
    <p:sldId id="518" r:id="rId31"/>
    <p:sldId id="519" r:id="rId32"/>
    <p:sldId id="520" r:id="rId33"/>
    <p:sldId id="523" r:id="rId34"/>
    <p:sldId id="539" r:id="rId35"/>
    <p:sldId id="540" r:id="rId36"/>
    <p:sldId id="521" r:id="rId37"/>
    <p:sldId id="522" r:id="rId38"/>
    <p:sldId id="541" r:id="rId39"/>
    <p:sldId id="502" r:id="rId40"/>
    <p:sldId id="508" r:id="rId41"/>
    <p:sldId id="535"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178"/>
    <a:srgbClr val="C00000"/>
    <a:srgbClr val="197A9B"/>
    <a:srgbClr val="8C8C96"/>
    <a:srgbClr val="95B6D2"/>
    <a:srgbClr val="FFC74E"/>
    <a:srgbClr val="C6EAF6"/>
    <a:srgbClr val="FAAB67"/>
    <a:srgbClr val="0F587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7" autoAdjust="0"/>
    <p:restoredTop sz="91834" autoAdjust="0"/>
  </p:normalViewPr>
  <p:slideViewPr>
    <p:cSldViewPr>
      <p:cViewPr>
        <p:scale>
          <a:sx n="100" d="100"/>
          <a:sy n="100" d="100"/>
        </p:scale>
        <p:origin x="-2034"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notesViewPr>
    <p:cSldViewPr>
      <p:cViewPr>
        <p:scale>
          <a:sx n="100" d="100"/>
          <a:sy n="100" d="100"/>
        </p:scale>
        <p:origin x="-1062" y="7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4/22/2014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primary way you’ll be participating is through chat.  For those who may be new to these web conferencing systems – to chat, you just type your comment or question in the text box here, and then click the talk bubble or click return.  Your chat will appear up in the window for all to see.</a:t>
            </a:r>
          </a:p>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57066" indent="-291179" eaLnBrk="0" hangingPunct="0">
              <a:defRPr>
                <a:solidFill>
                  <a:schemeClr val="tx1"/>
                </a:solidFill>
                <a:latin typeface="Arial" charset="0"/>
                <a:ea typeface="ＭＳ Ｐゴシック" pitchFamily="-107" charset="-128"/>
              </a:defRPr>
            </a:lvl2pPr>
            <a:lvl3pPr marL="1164717" indent="-232943" eaLnBrk="0" hangingPunct="0">
              <a:defRPr>
                <a:solidFill>
                  <a:schemeClr val="tx1"/>
                </a:solidFill>
                <a:latin typeface="Arial" charset="0"/>
                <a:ea typeface="ＭＳ Ｐゴシック" pitchFamily="-107" charset="-128"/>
              </a:defRPr>
            </a:lvl3pPr>
            <a:lvl4pPr marL="1630604" indent="-232943" eaLnBrk="0" hangingPunct="0">
              <a:defRPr>
                <a:solidFill>
                  <a:schemeClr val="tx1"/>
                </a:solidFill>
                <a:latin typeface="Arial" charset="0"/>
                <a:ea typeface="ＭＳ Ｐゴシック" pitchFamily="-107" charset="-128"/>
              </a:defRPr>
            </a:lvl4pPr>
            <a:lvl5pPr marL="2096491" indent="-232943" eaLnBrk="0" hangingPunct="0">
              <a:defRPr>
                <a:solidFill>
                  <a:schemeClr val="tx1"/>
                </a:solidFill>
                <a:latin typeface="Arial" charset="0"/>
                <a:ea typeface="ＭＳ Ｐゴシック" pitchFamily="-107"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107"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107"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107"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067891F5-81B0-428A-B36C-8CFF7A5D993C}" type="slidenum">
              <a:rPr lang="en-US" altLang="en-US" smtClean="0">
                <a:latin typeface="Calibri" pitchFamily="34" charset="0"/>
              </a:rPr>
              <a:pPr eaLnBrk="1" hangingPunct="1"/>
              <a:t>2</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Begin with course at a glance- in this case 4</a:t>
            </a:r>
            <a:r>
              <a:rPr lang="en-US" baseline="30000" dirty="0" smtClean="0">
                <a:effectLst/>
              </a:rPr>
              <a:t>th</a:t>
            </a:r>
            <a:r>
              <a:rPr lang="en-US" dirty="0" smtClean="0">
                <a:effectLst/>
              </a:rPr>
              <a:t> grade social studies</a:t>
            </a:r>
          </a:p>
          <a:p>
            <a:r>
              <a:rPr lang="en-US" dirty="0" smtClean="0">
                <a:effectLst/>
              </a:rPr>
              <a:t>Pre-populated with the standards and GLEs</a:t>
            </a:r>
          </a:p>
          <a:p>
            <a:r>
              <a:rPr lang="en-US" dirty="0" smtClean="0">
                <a:effectLst/>
              </a:rPr>
              <a:t>Here’s a closer look at the economic standard for elementary SS and its 2 GLEs</a:t>
            </a:r>
          </a:p>
          <a:p>
            <a:r>
              <a:rPr lang="en-US" dirty="0" smtClean="0">
                <a:effectLst/>
              </a:rPr>
              <a:t>Codes-Explain and highlight that these will recur throughout the document-visual</a:t>
            </a:r>
            <a:r>
              <a:rPr lang="en-US" baseline="0" dirty="0" smtClean="0">
                <a:effectLst/>
              </a:rPr>
              <a:t> illustration that ALL GLES and EOs are attended to within the units for a grade/content area</a:t>
            </a:r>
            <a:endParaRPr lang="en-US" dirty="0" smtClean="0">
              <a:effectLst/>
            </a:endParaRPr>
          </a:p>
          <a:p>
            <a:r>
              <a:rPr lang="en-US" dirty="0" smtClean="0">
                <a:effectLst/>
              </a:rPr>
              <a:t>21</a:t>
            </a:r>
            <a:r>
              <a:rPr lang="en-US" baseline="30000" dirty="0" smtClean="0">
                <a:effectLst/>
              </a:rPr>
              <a:t>st</a:t>
            </a:r>
            <a:r>
              <a:rPr lang="en-US" dirty="0" smtClean="0">
                <a:effectLst/>
              </a:rPr>
              <a:t> century skills cut across the standards Colorado's description of 21st century skills is a synthesis of the essential abilities students must apply in our fast changing world-emphasized and embedded across the standards</a:t>
            </a:r>
          </a:p>
        </p:txBody>
      </p:sp>
      <p:sp>
        <p:nvSpPr>
          <p:cNvPr id="4" name="Slide Number Placeholder 3"/>
          <p:cNvSpPr>
            <a:spLocks noGrp="1"/>
          </p:cNvSpPr>
          <p:nvPr>
            <p:ph type="sldNum" sz="quarter" idx="10"/>
          </p:nvPr>
        </p:nvSpPr>
        <p:spPr/>
        <p:txBody>
          <a:bodyPr/>
          <a:lstStyle/>
          <a:p>
            <a:fld id="{0AF8DEB9-D05A-4F4D-810B-E6E1DC083958}" type="slidenum">
              <a:rPr lang="en-US" smtClean="0"/>
              <a:pPr/>
              <a:t>11</a:t>
            </a:fld>
            <a:endParaRPr lang="en-US" dirty="0"/>
          </a:p>
        </p:txBody>
      </p:sp>
    </p:spTree>
    <p:extLst>
      <p:ext uri="{BB962C8B-B14F-4D97-AF65-F5344CB8AC3E}">
        <p14:creationId xmlns:p14="http://schemas.microsoft.com/office/powerpoint/2010/main" val="342238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Title</a:t>
            </a:r>
          </a:p>
          <a:p>
            <a:r>
              <a:rPr lang="en-US" dirty="0" smtClean="0">
                <a:effectLst/>
              </a:rPr>
              <a:t>Length of unit</a:t>
            </a:r>
          </a:p>
          <a:p>
            <a:r>
              <a:rPr lang="en-US" dirty="0" smtClean="0">
                <a:effectLst/>
              </a:rPr>
              <a:t>Standards and Grade Level Expectations</a:t>
            </a:r>
          </a:p>
          <a:p>
            <a:r>
              <a:rPr lang="en-US" dirty="0" smtClean="0">
                <a:effectLst/>
              </a:rPr>
              <a:t>(Coding again….across the unit overview- coding illustrates the truly standards based nature of the units and will, eventually, add searchable and customizable options in the future postings of the samples)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Generalizations and associated guiding questions- </a:t>
            </a:r>
            <a:r>
              <a:rPr lang="en-US" dirty="0" smtClean="0">
                <a:effectLst/>
              </a:rPr>
              <a:t>The generalizations represent what students will understand as a result of</a:t>
            </a:r>
            <a:r>
              <a:rPr lang="en-US" baseline="0" dirty="0" smtClean="0">
                <a:effectLst/>
              </a:rPr>
              <a:t> </a:t>
            </a:r>
            <a:r>
              <a:rPr lang="en-US" dirty="0" smtClean="0">
                <a:effectLst/>
              </a:rPr>
              <a:t>the unit. In other words, the generalizations are the hoped-for outcomes that provide the basis for designing backwards the rest of the unit.  </a:t>
            </a:r>
          </a:p>
          <a:p>
            <a:r>
              <a:rPr lang="en-US" dirty="0" smtClean="0">
                <a:effectLst/>
              </a:rPr>
              <a:t>Right next to the generalizations are the guiding questions, both factual and conceptual, that represent inquiries directly linked to the generalizations/understandings. </a:t>
            </a:r>
          </a:p>
          <a:p>
            <a:r>
              <a:rPr lang="en-US" dirty="0" smtClean="0">
                <a:effectLst/>
              </a:rPr>
              <a:t> </a:t>
            </a:r>
          </a:p>
          <a:p>
            <a:r>
              <a:rPr lang="en-US" dirty="0" smtClean="0">
                <a:effectLst/>
              </a:rPr>
              <a:t>Factual (Specific convergent content questions that have specific</a:t>
            </a:r>
            <a:r>
              <a:rPr lang="en-US" baseline="0" dirty="0" smtClean="0">
                <a:effectLst/>
              </a:rPr>
              <a:t> and/or </a:t>
            </a:r>
            <a:r>
              <a:rPr lang="en-US" dirty="0" smtClean="0">
                <a:effectLst/>
              </a:rPr>
              <a:t>right or wrong answers):</a:t>
            </a:r>
            <a:r>
              <a:rPr lang="en-US" sz="1200" kern="1200" dirty="0" smtClean="0">
                <a:solidFill>
                  <a:schemeClr val="tx1"/>
                </a:solidFill>
                <a:effectLst/>
                <a:latin typeface="+mn-lt"/>
                <a:ea typeface="+mn-ea"/>
                <a:cs typeface="+mn-cs"/>
              </a:rPr>
              <a:t> </a:t>
            </a:r>
            <a:r>
              <a:rPr lang="en-US" dirty="0" smtClean="0">
                <a:effectLst/>
              </a:rPr>
              <a:t>What were the major cycles of Boom and Bust in Colorado over the past 150 years?  </a:t>
            </a:r>
          </a:p>
          <a:p>
            <a:r>
              <a:rPr lang="en-US" dirty="0" smtClean="0">
                <a:effectLst/>
              </a:rPr>
              <a:t>Conceptual (Broader divergent questions designed to provoke thoughtful, multiple, even subjective answers): How are personal or social values represented by the economic choices we make in our daily lives? </a:t>
            </a:r>
          </a:p>
          <a:p>
            <a:r>
              <a:rPr lang="en-US" sz="1200" kern="1200" dirty="0" smtClean="0">
                <a:solidFill>
                  <a:schemeClr val="tx1"/>
                </a:solidFill>
                <a:effectLst/>
                <a:latin typeface="+mn-lt"/>
                <a:ea typeface="+mn-ea"/>
                <a:cs typeface="+mn-cs"/>
              </a:rPr>
              <a:t>Both kinds of questions are essential for building those understandings, those generalizations. </a:t>
            </a:r>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12</a:t>
            </a:fld>
            <a:endParaRPr lang="en-US" dirty="0"/>
          </a:p>
        </p:txBody>
      </p:sp>
    </p:spTree>
    <p:extLst>
      <p:ext uri="{BB962C8B-B14F-4D97-AF65-F5344CB8AC3E}">
        <p14:creationId xmlns:p14="http://schemas.microsoft.com/office/powerpoint/2010/main" val="46945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teachers engage</a:t>
            </a:r>
            <a:r>
              <a:rPr lang="en-US" baseline="0" dirty="0" smtClean="0"/>
              <a:t> with the standards to contextualize the generalizations and re-orient them to the particular standards that were tied to this unit.</a:t>
            </a:r>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16</a:t>
            </a:fld>
            <a:endParaRPr lang="en-US" dirty="0"/>
          </a:p>
        </p:txBody>
      </p:sp>
    </p:spTree>
    <p:extLst>
      <p:ext uri="{BB962C8B-B14F-4D97-AF65-F5344CB8AC3E}">
        <p14:creationId xmlns:p14="http://schemas.microsoft.com/office/powerpoint/2010/main" val="21467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Sequence, Clusters, sense-making</a:t>
            </a:r>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17</a:t>
            </a:fld>
            <a:endParaRPr lang="en-US" dirty="0"/>
          </a:p>
        </p:txBody>
      </p:sp>
    </p:spTree>
    <p:extLst>
      <p:ext uri="{BB962C8B-B14F-4D97-AF65-F5344CB8AC3E}">
        <p14:creationId xmlns:p14="http://schemas.microsoft.com/office/powerpoint/2010/main" val="169028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048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5715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84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9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73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197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1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901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2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002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6893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10496598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tandardsandinstruc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de.state.co.us/standardsandinstruction/instructionalunitsamp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cde.state.co.us/standardsandinstru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bbc.co.uk/bitesize/ks3/science/energy_electricity_forces/energy_transfer_storage/revision/3/" TargetMode="External"/><Relationship Id="rId3" Type="http://schemas.openxmlformats.org/officeDocument/2006/relationships/hyperlink" Target="http://electronics.howstuffworks.com/gadgets/travel/hand-powered-generators.htm" TargetMode="External"/><Relationship Id="rId7" Type="http://schemas.openxmlformats.org/officeDocument/2006/relationships/hyperlink" Target="http://www.coolmath.com/prealgebra/05-order-of-operations/01-order-of-operations-why-01.htm" TargetMode="External"/><Relationship Id="rId2" Type="http://schemas.openxmlformats.org/officeDocument/2006/relationships/hyperlink" Target="http://examples.yourdictionary.com/law-of-conservation-of-energy-examples.html" TargetMode="External"/><Relationship Id="rId1" Type="http://schemas.openxmlformats.org/officeDocument/2006/relationships/slideLayout" Target="../slideLayouts/slideLayout16.xml"/><Relationship Id="rId6" Type="http://schemas.openxmlformats.org/officeDocument/2006/relationships/hyperlink" Target="http://www.algebrahelp.com/worksheets/view/simplifying/oops.quiz" TargetMode="External"/><Relationship Id="rId11" Type="http://schemas.openxmlformats.org/officeDocument/2006/relationships/hyperlink" Target="http://pbskids.org/designsquad/parentseducators/resources/" TargetMode="External"/><Relationship Id="rId5" Type="http://schemas.openxmlformats.org/officeDocument/2006/relationships/hyperlink" Target="http://www.math.com/school/subject2/lessons/S2U1L2GL.html" TargetMode="External"/><Relationship Id="rId10" Type="http://schemas.openxmlformats.org/officeDocument/2006/relationships/hyperlink" Target="http://www.ptc.com/company/community/education/schools/students/real-world-design-challenge/" TargetMode="External"/><Relationship Id="rId4" Type="http://schemas.openxmlformats.org/officeDocument/2006/relationships/hyperlink" Target="http://www.passmyexams.co.uk/GCSE/physics/energy-transfer.html" TargetMode="External"/><Relationship Id="rId9" Type="http://schemas.openxmlformats.org/officeDocument/2006/relationships/hyperlink" Target="http://www.education.com/science-fair/article/converting-motion-into-energy/"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google.com/url?sa=t&amp;rct=j&amp;q=&amp;esrc=s&amp;frm=1&amp;source=web&amp;cd=1&amp;ved=0CCsQFjAA&amp;url=http://www.iteachbio.com/skills/Scientific%20Method/Identifying%20Variables.ppt&amp;ei=CRY7UvONFaXKyQH_joGIBA&amp;usg=AFQjCNHDley6XX749ts0t8w88-N4QC7z4g&amp;bvm=bv.52288139,d.aWc" TargetMode="External"/><Relationship Id="rId13" Type="http://schemas.openxmlformats.org/officeDocument/2006/relationships/hyperlink" Target="http://nces.ed.gov/nceskids/createagraph/default.aspx" TargetMode="External"/><Relationship Id="rId3" Type="http://schemas.openxmlformats.org/officeDocument/2006/relationships/hyperlink" Target="http://science.dadeschools.net/middleSchool/documents/professionalDevelopment/feb12/grade6/NSTA_resource%5b1%5d.pdf" TargetMode="External"/><Relationship Id="rId7" Type="http://schemas.openxmlformats.org/officeDocument/2006/relationships/hyperlink" Target="http://www.sophia.org/concepts/drawing-conclusions-based-on-data" TargetMode="External"/><Relationship Id="rId12" Type="http://schemas.openxmlformats.org/officeDocument/2006/relationships/hyperlink" Target="http://www.teachervision.fen.com/skill-builder/graphs-and-charts/48946.html?page=1&amp;detoured=1" TargetMode="External"/><Relationship Id="rId2" Type="http://schemas.openxmlformats.org/officeDocument/2006/relationships/hyperlink" Target="http://cfahs-science.wikispaces.com/Claim,+Evidence+and+Reasoning+(CER)" TargetMode="External"/><Relationship Id="rId1" Type="http://schemas.openxmlformats.org/officeDocument/2006/relationships/slideLayout" Target="../slideLayouts/slideLayout16.xml"/><Relationship Id="rId6" Type="http://schemas.openxmlformats.org/officeDocument/2006/relationships/hyperlink" Target="http://www.google.com/url?sa=t&amp;rct=j&amp;q=&amp;esrc=s&amp;frm=1&amp;source=web&amp;cd=11&amp;ved=0CCgQFjAAOAo&amp;url=http://www.powayusd.com/teachers/kvalentine/generalinfo/Anatomy%20of%20a%20Lab%20Report.doc&amp;ei=ix07Ura7E4qqyQGq1YCICw&amp;usg=AFQjCNFm6v2r1U7OE0EKjK_H2MNtfPBcBw" TargetMode="External"/><Relationship Id="rId11" Type="http://schemas.openxmlformats.org/officeDocument/2006/relationships/hyperlink" Target="http://www.wtamu.edu/academic/anns/mps/math/mathlab/beg_algebra/beg_alg_tut9_bar.htm#line3" TargetMode="External"/><Relationship Id="rId5" Type="http://schemas.openxmlformats.org/officeDocument/2006/relationships/hyperlink" Target="http://www.csef.colostate.edu/Resources/Conclusion.pdf" TargetMode="External"/><Relationship Id="rId10" Type="http://schemas.openxmlformats.org/officeDocument/2006/relationships/hyperlink" Target="http://www.clemson.edu/ces/phoenix/tutorials/graph/index.html" TargetMode="External"/><Relationship Id="rId4" Type="http://schemas.openxmlformats.org/officeDocument/2006/relationships/hyperlink" Target="http://school.discoveryeducation.com/sciencefaircentral/Science-Fair-Projects/Investigation-Analyze-Data-and-Draw-Conclusions.html" TargetMode="External"/><Relationship Id="rId9" Type="http://schemas.openxmlformats.org/officeDocument/2006/relationships/hyperlink" Target="http://professionaldevelopment.ibo.org/files/ocd/TaughtPractice%20with%20%20identifying%20variable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connect.enetcolorado.org/siu_mathematics/" TargetMode="External"/><Relationship Id="rId2" Type="http://schemas.openxmlformats.org/officeDocument/2006/relationships/hyperlink" Target="http://connect.enetcolorado.org/siu_health/" TargetMode="External"/><Relationship Id="rId1" Type="http://schemas.openxmlformats.org/officeDocument/2006/relationships/slideLayout" Target="../slideLayouts/slideLayout16.xml"/><Relationship Id="rId4" Type="http://schemas.openxmlformats.org/officeDocument/2006/relationships/hyperlink" Target="http://connect.enetcolorado.org/siu_socialstud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Bruno_j@cde.state.co.u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standardsandinstruction/instructionalunitsamples" TargetMode="External"/><Relationship Id="rId2" Type="http://schemas.openxmlformats.org/officeDocument/2006/relationships/hyperlink" Target="http://www.ed.gov/edblogs/progress/2014/04/colorado-teachers-leading-new-standards-adoption/#more-1288"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standardsandinstruction/curriculumoverview-presentations" TargetMode="External"/><Relationship Id="rId2" Type="http://schemas.openxmlformats.org/officeDocument/2006/relationships/hyperlink" Target="http://www.cde.state.co.us/standardsandinstruction/curriculumoverview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Science Instructional Unit Samples </a:t>
            </a:r>
          </a:p>
          <a:p>
            <a:pPr algn="ctr">
              <a:buNone/>
            </a:pPr>
            <a:r>
              <a:rPr lang="en-US" sz="4800" dirty="0" smtClean="0">
                <a:latin typeface="Palatino Linotype" panose="02040502050505030304" pitchFamily="18" charset="0"/>
              </a:rPr>
              <a:t>Colorado’s 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2400" dirty="0" smtClean="0"/>
              <a:t>Joanna Bruno-Science Content Specialist, CDE</a:t>
            </a:r>
          </a:p>
          <a:p>
            <a:pPr algn="ctr">
              <a:buNone/>
            </a:pPr>
            <a:r>
              <a:rPr lang="en-US" sz="2400" dirty="0" smtClean="0">
                <a:hlinkClick r:id="rId2"/>
              </a:rPr>
              <a:t>http</a:t>
            </a:r>
            <a:r>
              <a:rPr lang="en-US" sz="2400" dirty="0">
                <a:hlinkClick r:id="rId2"/>
              </a:rPr>
              <a:t>://</a:t>
            </a:r>
            <a:r>
              <a:rPr lang="en-US" sz="2400" dirty="0" smtClean="0">
                <a:hlinkClick r:id="rId2"/>
              </a:rPr>
              <a:t>www.cde.state.co.us/standardsandinstruction</a:t>
            </a:r>
            <a:endParaRPr lang="en-US" sz="2400" dirty="0" smtClean="0"/>
          </a:p>
          <a:p>
            <a:pPr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1643652"/>
              </p:ext>
            </p:extLst>
          </p:nvPr>
        </p:nvGraphicFramePr>
        <p:xfrm>
          <a:off x="152400" y="762000"/>
          <a:ext cx="8839200" cy="5539366"/>
        </p:xfrm>
        <a:graphic>
          <a:graphicData uri="http://schemas.openxmlformats.org/drawingml/2006/table">
            <a:tbl>
              <a:tblPr firstRow="1" firstCol="1" bandRow="1"/>
              <a:tblGrid>
                <a:gridCol w="2184991"/>
                <a:gridCol w="2107509"/>
                <a:gridCol w="171379"/>
                <a:gridCol w="171379"/>
                <a:gridCol w="1753675"/>
                <a:gridCol w="171379"/>
                <a:gridCol w="171379"/>
                <a:gridCol w="2107509"/>
              </a:tblGrid>
              <a:tr h="150573">
                <a:tc>
                  <a:txBody>
                    <a:bodyPr/>
                    <a:lstStyle/>
                    <a:p>
                      <a:pPr marL="0" marR="0" indent="0">
                        <a:spcBef>
                          <a:spcPts val="0"/>
                        </a:spcBef>
                        <a:spcAft>
                          <a:spcPts val="0"/>
                        </a:spcAft>
                      </a:pPr>
                      <a:r>
                        <a:rPr lang="en-US" sz="900" b="1" dirty="0">
                          <a:effectLst/>
                          <a:latin typeface="Calibri"/>
                          <a:ea typeface="Calibri"/>
                          <a:cs typeface="Times New Roman"/>
                        </a:rPr>
                        <a:t>Content Area</a:t>
                      </a:r>
                      <a:endParaRPr lang="en-US" sz="900" dirty="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indent="0">
                        <a:spcBef>
                          <a:spcPts val="0"/>
                        </a:spcBef>
                        <a:spcAft>
                          <a:spcPts val="0"/>
                        </a:spcAft>
                      </a:pPr>
                      <a:r>
                        <a:rPr lang="en-US" sz="900">
                          <a:effectLst/>
                          <a:latin typeface="Calibri"/>
                          <a:ea typeface="Calibri"/>
                          <a:cs typeface="Times New Roman"/>
                        </a:rPr>
                        <a:t>Science</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900" b="1">
                          <a:effectLst/>
                          <a:latin typeface="Calibri"/>
                          <a:ea typeface="Calibri"/>
                          <a:cs typeface="Times New Roman"/>
                        </a:rPr>
                        <a:t>Grade Level</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indent="0">
                        <a:spcBef>
                          <a:spcPts val="0"/>
                        </a:spcBef>
                        <a:spcAft>
                          <a:spcPts val="0"/>
                        </a:spcAft>
                      </a:pPr>
                      <a:r>
                        <a:rPr lang="en-US" sz="900">
                          <a:effectLst/>
                          <a:latin typeface="Calibri"/>
                          <a:ea typeface="Calibri"/>
                          <a:cs typeface="Times New Roman"/>
                        </a:rPr>
                        <a:t>High School </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0573">
                <a:tc>
                  <a:txBody>
                    <a:bodyPr/>
                    <a:lstStyle/>
                    <a:p>
                      <a:pPr marL="0" marR="0" indent="0">
                        <a:spcBef>
                          <a:spcPts val="0"/>
                        </a:spcBef>
                        <a:spcAft>
                          <a:spcPts val="0"/>
                        </a:spcAft>
                      </a:pPr>
                      <a:r>
                        <a:rPr lang="en-US" sz="900" b="1">
                          <a:effectLst/>
                          <a:latin typeface="Calibri"/>
                          <a:ea typeface="Calibri"/>
                          <a:cs typeface="Times New Roman"/>
                        </a:rPr>
                        <a:t>Course Name/Course Code</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gridSpan="7">
                  <a:txBody>
                    <a:bodyPr/>
                    <a:lstStyle/>
                    <a:p>
                      <a:pPr marL="0" marR="0" indent="0">
                        <a:spcBef>
                          <a:spcPts val="0"/>
                        </a:spcBef>
                        <a:spcAft>
                          <a:spcPts val="0"/>
                        </a:spcAft>
                      </a:pPr>
                      <a:r>
                        <a:rPr lang="en-US" sz="900">
                          <a:effectLst/>
                          <a:latin typeface="Calibri"/>
                          <a:ea typeface="Calibri"/>
                          <a:cs typeface="Times New Roman"/>
                        </a:rPr>
                        <a:t>Physics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573">
                <a:tc>
                  <a:txBody>
                    <a:bodyPr/>
                    <a:lstStyle/>
                    <a:p>
                      <a:pPr marL="0" marR="0" indent="0">
                        <a:spcBef>
                          <a:spcPts val="0"/>
                        </a:spcBef>
                        <a:spcAft>
                          <a:spcPts val="0"/>
                        </a:spcAft>
                      </a:pPr>
                      <a:r>
                        <a:rPr lang="en-US" sz="900" b="1">
                          <a:effectLst/>
                          <a:latin typeface="Calibri"/>
                          <a:ea typeface="Calibri"/>
                          <a:cs typeface="Times New Roman"/>
                        </a:rPr>
                        <a:t>Standard</a:t>
                      </a:r>
                      <a:endParaRPr lang="en-US" sz="900">
                        <a:effectLst/>
                        <a:latin typeface="Calibri"/>
                        <a:ea typeface="Calibri"/>
                        <a:cs typeface="Times New Roman"/>
                      </a:endParaRPr>
                    </a:p>
                  </a:txBody>
                  <a:tcPr marL="45963" marR="45963" marT="17186" marB="17186">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marL="0" marR="0" indent="0">
                        <a:spcBef>
                          <a:spcPts val="0"/>
                        </a:spcBef>
                        <a:spcAft>
                          <a:spcPts val="0"/>
                        </a:spcAft>
                      </a:pPr>
                      <a:r>
                        <a:rPr lang="en-US" sz="900" b="1">
                          <a:effectLst/>
                          <a:latin typeface="Calibri"/>
                          <a:ea typeface="Calibri"/>
                          <a:cs typeface="Times New Roman"/>
                        </a:rPr>
                        <a:t>Grade Level Expectations (GLE)</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900" b="1">
                          <a:effectLst/>
                          <a:latin typeface="Calibri"/>
                          <a:ea typeface="Calibri"/>
                          <a:cs typeface="Times New Roman"/>
                        </a:rPr>
                        <a:t>GLE Code</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9640">
                <a:tc row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Physical Science</a:t>
                      </a:r>
                    </a:p>
                  </a:txBody>
                  <a:tcPr marL="45963" marR="45963" marT="17186" marB="17186">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342900" marR="0" lvl="0" indent="-342900">
                        <a:lnSpc>
                          <a:spcPct val="115000"/>
                        </a:lnSpc>
                        <a:spcBef>
                          <a:spcPts val="0"/>
                        </a:spcBef>
                        <a:spcAft>
                          <a:spcPts val="0"/>
                        </a:spcAft>
                        <a:buFont typeface="+mj-lt"/>
                        <a:buAutoNum type="arabicPeriod"/>
                      </a:pPr>
                      <a:r>
                        <a:rPr lang="en-US" sz="900" dirty="0">
                          <a:effectLst/>
                          <a:latin typeface="Calibri"/>
                          <a:ea typeface="Calibri"/>
                          <a:cs typeface="Times New Roman"/>
                        </a:rPr>
                        <a:t>Newton’s laws of motion and gravitation describe the relationships among forces acting on and between objects, their masses, and changes in their motion – but have limitations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900">
                          <a:effectLst/>
                          <a:latin typeface="Calibri"/>
                          <a:ea typeface="Times New Roman"/>
                          <a:cs typeface="Times New Roman"/>
                        </a:rPr>
                        <a:t>SC09-GR.HS-S.1-GLE.1</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81">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Matter has definite structure that determines characteristic physical and chemical properties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latin typeface="Calibri"/>
                          <a:ea typeface="Times New Roman"/>
                        </a:rPr>
                        <a:t>SC09-GR.HS-S.1-GLE.2</a:t>
                      </a: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60">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Matter can change form through chemical or nuclear reactions abiding by the laws of conservation of mass and energy</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latin typeface="Calibri"/>
                          <a:ea typeface="Times New Roman"/>
                        </a:rPr>
                        <a:t>SC09-GR.HS-S.1-GLE.3</a:t>
                      </a: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81">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Atoms bond in different ways to form molecules and compounds that have definite properties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latin typeface="Calibri"/>
                          <a:ea typeface="Times New Roman"/>
                        </a:rPr>
                        <a:t>SC09-GR.HS-S.1-GLE.4</a:t>
                      </a: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809">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Energy exists in many forms such as mechanical, chemical, electrical, radiant, thermal, and nuclear, that can be quantified and experimentally determined</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latin typeface="Calibri"/>
                          <a:ea typeface="Times New Roman"/>
                        </a:rPr>
                        <a:t>SC09-GR.HS-S.1-GLE.5</a:t>
                      </a: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0">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900">
                          <a:effectLst/>
                          <a:latin typeface="Calibri"/>
                          <a:ea typeface="Calibri"/>
                          <a:cs typeface="Times New Roman"/>
                        </a:rPr>
                        <a:t>When energy changes form, it is neither created not destroyed; however, because some is necessarily lost as heat, the amount of energy available to do work decreases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latin typeface="Calibri"/>
                          <a:ea typeface="Times New Roman"/>
                        </a:rPr>
                        <a:t>SC09-GR.HS-S.1-GLE.6</a:t>
                      </a:r>
                    </a:p>
                  </a:txBody>
                  <a:tcPr marL="45963" marR="45963" marT="17186" marB="17186">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672">
                <a:tc gridSpan="2">
                  <a:txBody>
                    <a:bodyPr/>
                    <a:lstStyle/>
                    <a:p>
                      <a:pPr marL="0" marR="0" indent="0" algn="ctr">
                        <a:spcBef>
                          <a:spcPts val="0"/>
                        </a:spcBef>
                        <a:spcAft>
                          <a:spcPts val="0"/>
                        </a:spcAft>
                      </a:pPr>
                      <a:r>
                        <a:rPr lang="en-US" sz="900" b="1">
                          <a:effectLst/>
                          <a:latin typeface="Calibri"/>
                          <a:ea typeface="Calibri"/>
                          <a:cs typeface="Times New Roman"/>
                        </a:rPr>
                        <a:t>Colorado 21</a:t>
                      </a:r>
                      <a:r>
                        <a:rPr lang="en-US" sz="900" b="1" baseline="30000">
                          <a:effectLst/>
                          <a:latin typeface="Calibri"/>
                          <a:ea typeface="Calibri"/>
                          <a:cs typeface="Times New Roman"/>
                        </a:rPr>
                        <a:t>st</a:t>
                      </a:r>
                      <a:r>
                        <a:rPr lang="en-US" sz="900" b="1">
                          <a:effectLst/>
                          <a:latin typeface="Calibri"/>
                          <a:ea typeface="Calibri"/>
                          <a:cs typeface="Times New Roman"/>
                        </a:rPr>
                        <a:t> Century Skills</a:t>
                      </a:r>
                      <a:endParaRPr lang="en-US" sz="900">
                        <a:effectLst/>
                        <a:latin typeface="Calibri"/>
                        <a:ea typeface="Calibri"/>
                        <a:cs typeface="Times New Roman"/>
                      </a:endParaRPr>
                    </a:p>
                    <a:p>
                      <a:pPr marL="0" marR="0" indent="0">
                        <a:spcBef>
                          <a:spcPts val="600"/>
                        </a:spcBef>
                        <a:spcAft>
                          <a:spcPts val="600"/>
                        </a:spcAft>
                      </a:pPr>
                      <a:r>
                        <a:rPr lang="en-US" sz="900" b="1">
                          <a:effectLst/>
                          <a:latin typeface="Calibri"/>
                          <a:ea typeface="Calibri"/>
                          <a:cs typeface="Verdana"/>
                        </a:rPr>
                        <a:t>Critical Thinking and Reasoning:  </a:t>
                      </a:r>
                      <a:r>
                        <a:rPr lang="en-US" sz="900" i="1">
                          <a:effectLst/>
                          <a:latin typeface="Calibri"/>
                          <a:ea typeface="Calibri"/>
                          <a:cs typeface="Verdana"/>
                        </a:rPr>
                        <a:t>Thinking Deeply, Thinking Differently</a:t>
                      </a:r>
                      <a:endParaRPr lang="en-US" sz="900">
                        <a:effectLst/>
                        <a:latin typeface="Calibri"/>
                        <a:ea typeface="Calibri"/>
                        <a:cs typeface="Times New Roman"/>
                      </a:endParaRPr>
                    </a:p>
                    <a:p>
                      <a:pPr marL="274320" marR="0" indent="0">
                        <a:spcBef>
                          <a:spcPts val="600"/>
                        </a:spcBef>
                        <a:spcAft>
                          <a:spcPts val="600"/>
                        </a:spcAft>
                      </a:pPr>
                      <a:r>
                        <a:rPr lang="en-US" sz="900" b="1">
                          <a:effectLst/>
                          <a:latin typeface="Calibri"/>
                          <a:ea typeface="Calibri"/>
                          <a:cs typeface="Verdana"/>
                        </a:rPr>
                        <a:t>Information Literacy: </a:t>
                      </a:r>
                      <a:r>
                        <a:rPr lang="en-US" sz="900" i="1">
                          <a:effectLst/>
                          <a:latin typeface="Calibri"/>
                          <a:ea typeface="Calibri"/>
                          <a:cs typeface="Verdana"/>
                        </a:rPr>
                        <a:t>Untangling the Web</a:t>
                      </a:r>
                      <a:endParaRPr lang="en-US" sz="900">
                        <a:effectLst/>
                        <a:latin typeface="Calibri"/>
                        <a:ea typeface="Calibri"/>
                        <a:cs typeface="Times New Roman"/>
                      </a:endParaRPr>
                    </a:p>
                    <a:p>
                      <a:pPr marL="274320" marR="0" indent="0">
                        <a:spcBef>
                          <a:spcPts val="600"/>
                        </a:spcBef>
                        <a:spcAft>
                          <a:spcPts val="600"/>
                        </a:spcAft>
                      </a:pPr>
                      <a:r>
                        <a:rPr lang="en-US" sz="900" b="1">
                          <a:effectLst/>
                          <a:latin typeface="Calibri"/>
                          <a:ea typeface="Calibri"/>
                          <a:cs typeface="Verdana"/>
                        </a:rPr>
                        <a:t>Collaboration: </a:t>
                      </a:r>
                      <a:r>
                        <a:rPr lang="en-US" sz="900" i="1">
                          <a:effectLst/>
                          <a:latin typeface="Calibri"/>
                          <a:ea typeface="Calibri"/>
                          <a:cs typeface="Verdana"/>
                        </a:rPr>
                        <a:t>Working Together, Learning Together</a:t>
                      </a:r>
                      <a:endParaRPr lang="en-US" sz="900">
                        <a:effectLst/>
                        <a:latin typeface="Calibri"/>
                        <a:ea typeface="Calibri"/>
                        <a:cs typeface="Times New Roman"/>
                      </a:endParaRPr>
                    </a:p>
                    <a:p>
                      <a:pPr marL="274320" marR="0" indent="0">
                        <a:spcBef>
                          <a:spcPts val="600"/>
                        </a:spcBef>
                        <a:spcAft>
                          <a:spcPts val="600"/>
                        </a:spcAft>
                      </a:pPr>
                      <a:r>
                        <a:rPr lang="en-US" sz="900" b="1">
                          <a:effectLst/>
                          <a:latin typeface="Calibri"/>
                          <a:ea typeface="Calibri"/>
                          <a:cs typeface="Verdana"/>
                        </a:rPr>
                        <a:t>Self-Direction: </a:t>
                      </a:r>
                      <a:r>
                        <a:rPr lang="en-US" sz="900" i="1">
                          <a:effectLst/>
                          <a:latin typeface="Calibri"/>
                          <a:ea typeface="Calibri"/>
                          <a:cs typeface="Verdana"/>
                        </a:rPr>
                        <a:t>Own Your Learning</a:t>
                      </a:r>
                      <a:r>
                        <a:rPr lang="en-US" sz="900" b="1">
                          <a:effectLst/>
                          <a:latin typeface="Calibri"/>
                          <a:ea typeface="Calibri"/>
                          <a:cs typeface="Verdana"/>
                        </a:rPr>
                        <a:t> </a:t>
                      </a:r>
                      <a:endParaRPr lang="en-US" sz="900">
                        <a:effectLst/>
                        <a:latin typeface="Calibri"/>
                        <a:ea typeface="Calibri"/>
                        <a:cs typeface="Times New Roman"/>
                      </a:endParaRPr>
                    </a:p>
                    <a:p>
                      <a:pPr marL="274320" marR="0" indent="6985">
                        <a:spcBef>
                          <a:spcPts val="600"/>
                        </a:spcBef>
                        <a:spcAft>
                          <a:spcPts val="600"/>
                        </a:spcAft>
                      </a:pPr>
                      <a:r>
                        <a:rPr lang="en-US" sz="900" b="1">
                          <a:effectLst/>
                          <a:latin typeface="Calibri"/>
                          <a:ea typeface="Calibri"/>
                          <a:cs typeface="Verdana"/>
                        </a:rPr>
                        <a:t>Invention: </a:t>
                      </a:r>
                      <a:r>
                        <a:rPr lang="en-US" sz="900" i="1">
                          <a:effectLst/>
                          <a:latin typeface="Calibri"/>
                          <a:ea typeface="Calibri"/>
                          <a:cs typeface="Verdana"/>
                        </a:rPr>
                        <a:t>Creating Solutions</a:t>
                      </a:r>
                      <a:r>
                        <a:rPr lang="en-US" sz="900" b="1">
                          <a:effectLst/>
                          <a:latin typeface="Calibri"/>
                          <a:ea typeface="Calibri"/>
                          <a:cs typeface="Verdana"/>
                        </a:rPr>
                        <a:t> </a:t>
                      </a:r>
                      <a:endParaRPr lang="en-US" sz="900">
                        <a:effectLst/>
                        <a:latin typeface="Calibri"/>
                        <a:ea typeface="Calibri"/>
                        <a:cs typeface="Times New Roman"/>
                      </a:endParaRPr>
                    </a:p>
                  </a:txBody>
                  <a:tcPr marL="45963" marR="45963" marT="17186" marB="1718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marL="0" marR="0" indent="0" algn="ctr">
                        <a:spcBef>
                          <a:spcPts val="0"/>
                        </a:spcBef>
                        <a:spcAft>
                          <a:spcPts val="0"/>
                        </a:spcAft>
                      </a:pPr>
                      <a:r>
                        <a:rPr lang="en-US" sz="900" b="1">
                          <a:effectLst/>
                          <a:latin typeface="Calibri"/>
                          <a:ea typeface="Calibri"/>
                          <a:cs typeface="Times New Roman"/>
                        </a:rPr>
                        <a:t>Reading &amp; Writing Standards for Literacy</a:t>
                      </a:r>
                      <a:endParaRPr lang="en-US" sz="900">
                        <a:effectLst/>
                        <a:latin typeface="Calibri"/>
                        <a:ea typeface="Calibri"/>
                        <a:cs typeface="Times New Roman"/>
                      </a:endParaRPr>
                    </a:p>
                    <a:p>
                      <a:pPr marL="0" marR="0" indent="0" algn="ctr">
                        <a:spcBef>
                          <a:spcPts val="0"/>
                        </a:spcBef>
                        <a:spcAft>
                          <a:spcPts val="0"/>
                        </a:spcAft>
                      </a:pPr>
                      <a:r>
                        <a:rPr lang="en-US" sz="900" b="1">
                          <a:effectLst/>
                          <a:latin typeface="Calibri"/>
                          <a:ea typeface="Calibri"/>
                          <a:cs typeface="Times New Roman"/>
                        </a:rPr>
                        <a:t>in Science and Technical Subjects 6 - 12</a:t>
                      </a:r>
                      <a:endParaRPr lang="en-US" sz="900">
                        <a:effectLst/>
                        <a:latin typeface="Calibri"/>
                        <a:ea typeface="Calibri"/>
                        <a:cs typeface="Times New Roman"/>
                      </a:endParaRPr>
                    </a:p>
                    <a:p>
                      <a:pPr marL="228600" marR="0" indent="0">
                        <a:spcBef>
                          <a:spcPts val="0"/>
                        </a:spcBef>
                        <a:spcAft>
                          <a:spcPts val="0"/>
                        </a:spcAft>
                      </a:pPr>
                      <a:r>
                        <a:rPr lang="en-US" sz="900" b="1">
                          <a:effectLst/>
                          <a:latin typeface="Calibri"/>
                          <a:ea typeface="Calibri"/>
                          <a:cs typeface="Times New Roman"/>
                        </a:rPr>
                        <a:t>Reading Standards </a:t>
                      </a:r>
                      <a:endParaRPr lang="en-US" sz="9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effectLst/>
                          <a:latin typeface="Calibri"/>
                          <a:ea typeface="Calibri"/>
                          <a:cs typeface="Times New Roman"/>
                        </a:rPr>
                        <a:t>Key Ideas &amp; Details</a:t>
                      </a:r>
                    </a:p>
                    <a:p>
                      <a:pPr marL="342900" marR="0" lvl="0" indent="-342900">
                        <a:lnSpc>
                          <a:spcPct val="115000"/>
                        </a:lnSpc>
                        <a:spcBef>
                          <a:spcPts val="0"/>
                        </a:spcBef>
                        <a:spcAft>
                          <a:spcPts val="0"/>
                        </a:spcAft>
                        <a:buFont typeface="Symbol"/>
                        <a:buChar char=""/>
                      </a:pPr>
                      <a:r>
                        <a:rPr lang="en-US" sz="900">
                          <a:effectLst/>
                          <a:latin typeface="Calibri"/>
                          <a:ea typeface="Calibri"/>
                          <a:cs typeface="Times New Roman"/>
                        </a:rPr>
                        <a:t>Craft And Structure</a:t>
                      </a:r>
                    </a:p>
                    <a:p>
                      <a:pPr marL="342900" marR="0" lvl="0" indent="-342900">
                        <a:lnSpc>
                          <a:spcPct val="115000"/>
                        </a:lnSpc>
                        <a:spcBef>
                          <a:spcPts val="0"/>
                        </a:spcBef>
                        <a:spcAft>
                          <a:spcPts val="0"/>
                        </a:spcAft>
                        <a:buFont typeface="Symbol"/>
                        <a:buChar char=""/>
                      </a:pPr>
                      <a:r>
                        <a:rPr lang="en-US" sz="900">
                          <a:effectLst/>
                          <a:latin typeface="Calibri"/>
                          <a:ea typeface="Calibri"/>
                          <a:cs typeface="Times New Roman"/>
                        </a:rPr>
                        <a:t>Integration of Knowledge and Ideas</a:t>
                      </a:r>
                    </a:p>
                    <a:p>
                      <a:pPr marL="342900" marR="0" lvl="0" indent="-342900">
                        <a:lnSpc>
                          <a:spcPct val="115000"/>
                        </a:lnSpc>
                        <a:spcBef>
                          <a:spcPts val="0"/>
                        </a:spcBef>
                        <a:spcAft>
                          <a:spcPts val="0"/>
                        </a:spcAft>
                        <a:buFont typeface="Symbol"/>
                        <a:buChar char=""/>
                      </a:pPr>
                      <a:r>
                        <a:rPr lang="en-US" sz="900">
                          <a:effectLst/>
                          <a:latin typeface="Calibri"/>
                          <a:ea typeface="Calibri"/>
                          <a:cs typeface="Times New Roman"/>
                        </a:rPr>
                        <a:t>Range of Reading and Levels of Text Complexity</a:t>
                      </a:r>
                    </a:p>
                    <a:p>
                      <a:pPr marL="228600" marR="0" indent="0">
                        <a:spcBef>
                          <a:spcPts val="0"/>
                        </a:spcBef>
                        <a:spcAft>
                          <a:spcPts val="0"/>
                        </a:spcAft>
                      </a:pPr>
                      <a:r>
                        <a:rPr lang="en-US" sz="900" b="1">
                          <a:effectLst/>
                          <a:latin typeface="Calibri"/>
                          <a:ea typeface="Calibri"/>
                          <a:cs typeface="Times New Roman"/>
                        </a:rPr>
                        <a:t>Writing Standards </a:t>
                      </a:r>
                      <a:endParaRPr lang="en-US" sz="900">
                        <a:effectLst/>
                        <a:latin typeface="Calibri"/>
                        <a:ea typeface="Calibri"/>
                        <a:cs typeface="Times New Roman"/>
                      </a:endParaRPr>
                    </a:p>
                    <a:p>
                      <a:pPr marL="342900" marR="0" lvl="0" indent="-342900">
                        <a:lnSpc>
                          <a:spcPct val="115000"/>
                        </a:lnSpc>
                        <a:spcBef>
                          <a:spcPts val="0"/>
                        </a:spcBef>
                        <a:spcAft>
                          <a:spcPts val="0"/>
                        </a:spcAft>
                        <a:buSzPts val="1000"/>
                        <a:buFont typeface="Symbol"/>
                        <a:buChar char=""/>
                      </a:pPr>
                      <a:r>
                        <a:rPr lang="en-US" sz="900">
                          <a:effectLst/>
                          <a:latin typeface="Calibri"/>
                          <a:ea typeface="Calibri"/>
                          <a:cs typeface="Times New Roman"/>
                        </a:rPr>
                        <a:t>Text Types &amp; Purposes</a:t>
                      </a:r>
                    </a:p>
                    <a:p>
                      <a:pPr marL="342900" marR="0" lvl="0" indent="-342900">
                        <a:lnSpc>
                          <a:spcPct val="115000"/>
                        </a:lnSpc>
                        <a:spcBef>
                          <a:spcPts val="0"/>
                        </a:spcBef>
                        <a:spcAft>
                          <a:spcPts val="0"/>
                        </a:spcAft>
                        <a:buSzPts val="1000"/>
                        <a:buFont typeface="Symbol"/>
                        <a:buChar char=""/>
                      </a:pPr>
                      <a:r>
                        <a:rPr lang="en-US" sz="900">
                          <a:effectLst/>
                          <a:latin typeface="Calibri"/>
                          <a:ea typeface="Calibri"/>
                          <a:cs typeface="Times New Roman"/>
                        </a:rPr>
                        <a:t>Production and Distribution of Writing</a:t>
                      </a:r>
                    </a:p>
                    <a:p>
                      <a:pPr marL="342900" marR="0" lvl="0" indent="-342900">
                        <a:lnSpc>
                          <a:spcPct val="115000"/>
                        </a:lnSpc>
                        <a:spcBef>
                          <a:spcPts val="0"/>
                        </a:spcBef>
                        <a:spcAft>
                          <a:spcPts val="0"/>
                        </a:spcAft>
                        <a:buSzPts val="1000"/>
                        <a:buFont typeface="Symbol"/>
                        <a:buChar char=""/>
                      </a:pPr>
                      <a:r>
                        <a:rPr lang="en-US" sz="900">
                          <a:effectLst/>
                          <a:latin typeface="Calibri"/>
                          <a:ea typeface="Calibri"/>
                          <a:cs typeface="Times New Roman"/>
                        </a:rPr>
                        <a:t>Research to Construct and Present Knowledge</a:t>
                      </a:r>
                    </a:p>
                    <a:p>
                      <a:pPr marL="342900" marR="0" lvl="0" indent="-342900">
                        <a:lnSpc>
                          <a:spcPct val="115000"/>
                        </a:lnSpc>
                        <a:spcBef>
                          <a:spcPts val="0"/>
                        </a:spcBef>
                        <a:spcAft>
                          <a:spcPts val="0"/>
                        </a:spcAft>
                        <a:buSzPts val="1000"/>
                        <a:buFont typeface="Symbol"/>
                        <a:buChar char=""/>
                      </a:pPr>
                      <a:r>
                        <a:rPr lang="en-US" sz="900">
                          <a:effectLst/>
                          <a:latin typeface="Calibri"/>
                          <a:ea typeface="Calibri"/>
                          <a:cs typeface="Times New Roman"/>
                        </a:rPr>
                        <a:t>Range of Writing</a:t>
                      </a:r>
                    </a:p>
                  </a:txBody>
                  <a:tcPr marL="45963" marR="45963" marT="17186" marB="1718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1425">
                <a:tc gridSpan="3">
                  <a:txBody>
                    <a:bodyPr/>
                    <a:lstStyle/>
                    <a:p>
                      <a:pPr marL="0" marR="0" indent="0">
                        <a:spcBef>
                          <a:spcPts val="0"/>
                        </a:spcBef>
                        <a:spcAft>
                          <a:spcPts val="0"/>
                        </a:spcAft>
                      </a:pPr>
                      <a:r>
                        <a:rPr lang="en-US" sz="900" b="1">
                          <a:effectLst/>
                          <a:latin typeface="Calibri"/>
                          <a:ea typeface="Calibri"/>
                          <a:cs typeface="Times New Roman"/>
                        </a:rPr>
                        <a:t>Unit Titles</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900" b="1">
                          <a:effectLst/>
                          <a:latin typeface="Calibri"/>
                          <a:ea typeface="Calibri"/>
                          <a:cs typeface="Times New Roman"/>
                        </a:rPr>
                        <a:t>Length of Unit/Contact Hours</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900" b="1">
                          <a:effectLst/>
                          <a:latin typeface="Calibri"/>
                          <a:ea typeface="Calibri"/>
                          <a:cs typeface="Times New Roman"/>
                        </a:rPr>
                        <a:t>Unit Number/Sequence</a:t>
                      </a:r>
                      <a:endParaRPr lang="en-US" sz="900">
                        <a:effectLst/>
                        <a:latin typeface="Calibri"/>
                        <a:ea typeface="Calibri"/>
                        <a:cs typeface="Times New Roman"/>
                      </a:endParaRP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50573">
                <a:tc gridSpan="3">
                  <a:txBody>
                    <a:bodyPr/>
                    <a:lstStyle/>
                    <a:p>
                      <a:pPr marL="0" marR="0" indent="0">
                        <a:spcBef>
                          <a:spcPts val="0"/>
                        </a:spcBef>
                        <a:spcAft>
                          <a:spcPts val="0"/>
                        </a:spcAft>
                      </a:pPr>
                      <a:r>
                        <a:rPr lang="en-US" sz="900">
                          <a:effectLst/>
                          <a:latin typeface="Calibri"/>
                          <a:ea typeface="Calibri"/>
                          <a:cs typeface="Times New Roman"/>
                        </a:rPr>
                        <a:t>Forms and Transformations of Energy</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900">
                          <a:effectLst/>
                          <a:latin typeface="Calibri"/>
                          <a:ea typeface="Calibri"/>
                          <a:cs typeface="Times New Roman"/>
                        </a:rPr>
                        <a:t>8-9 weeks</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900" dirty="0">
                          <a:effectLst/>
                          <a:latin typeface="Calibri"/>
                          <a:ea typeface="Calibri"/>
                          <a:cs typeface="Times New Roman"/>
                        </a:rPr>
                        <a:t>4</a:t>
                      </a:r>
                    </a:p>
                  </a:txBody>
                  <a:tcPr marL="45963" marR="45963" marT="17186" marB="17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20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038600"/>
            <a:ext cx="1603375" cy="1638300"/>
          </a:xfrm>
          <a:prstGeom prst="rect">
            <a:avLst/>
          </a:prstGeom>
          <a:solidFill>
            <a:srgbClr val="D8D8D8"/>
          </a:solidFill>
        </p:spPr>
      </p:pic>
    </p:spTree>
    <p:extLst>
      <p:ext uri="{BB962C8B-B14F-4D97-AF65-F5344CB8AC3E}">
        <p14:creationId xmlns:p14="http://schemas.microsoft.com/office/powerpoint/2010/main" val="360491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9144000" cy="5638800"/>
          </a:xfrm>
          <a:prstGeom prst="rect">
            <a:avLst/>
          </a:prstGeom>
        </p:spPr>
      </p:pic>
      <p:sp>
        <p:nvSpPr>
          <p:cNvPr id="4" name="Left Arrow 3"/>
          <p:cNvSpPr/>
          <p:nvPr/>
        </p:nvSpPr>
        <p:spPr>
          <a:xfrm>
            <a:off x="2057400" y="1181100"/>
            <a:ext cx="1828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3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9144000" cy="5638800"/>
          </a:xfrm>
          <a:prstGeom prst="rect">
            <a:avLst/>
          </a:prstGeom>
        </p:spPr>
      </p:pic>
    </p:spTree>
    <p:extLst>
      <p:ext uri="{BB962C8B-B14F-4D97-AF65-F5344CB8AC3E}">
        <p14:creationId xmlns:p14="http://schemas.microsoft.com/office/powerpoint/2010/main" val="161653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grpSp>
        <p:nvGrpSpPr>
          <p:cNvPr id="5" name="Group 4"/>
          <p:cNvGrpSpPr/>
          <p:nvPr/>
        </p:nvGrpSpPr>
        <p:grpSpPr>
          <a:xfrm>
            <a:off x="436335" y="1428892"/>
            <a:ext cx="8326665" cy="4667107"/>
            <a:chOff x="457200" y="1515360"/>
            <a:chExt cx="5818115" cy="3937286"/>
          </a:xfrm>
        </p:grpSpPr>
        <p:sp>
          <p:nvSpPr>
            <p:cNvPr id="6" name="Freeform 5"/>
            <p:cNvSpPr/>
            <p:nvPr/>
          </p:nvSpPr>
          <p:spPr>
            <a:xfrm>
              <a:off x="457200" y="1806649"/>
              <a:ext cx="2131219" cy="1978815"/>
            </a:xfrm>
            <a:custGeom>
              <a:avLst/>
              <a:gdLst>
                <a:gd name="connsiteX0" fmla="*/ 0 w 2131219"/>
                <a:gd name="connsiteY0" fmla="*/ 989408 h 1978815"/>
                <a:gd name="connsiteX1" fmla="*/ 1065610 w 2131219"/>
                <a:gd name="connsiteY1" fmla="*/ 0 h 1978815"/>
                <a:gd name="connsiteX2" fmla="*/ 2131220 w 2131219"/>
                <a:gd name="connsiteY2" fmla="*/ 989408 h 1978815"/>
                <a:gd name="connsiteX3" fmla="*/ 1065610 w 2131219"/>
                <a:gd name="connsiteY3" fmla="*/ 1978816 h 1978815"/>
                <a:gd name="connsiteX4" fmla="*/ 0 w 2131219"/>
                <a:gd name="connsiteY4" fmla="*/ 989408 h 197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219" h="1978815">
                  <a:moveTo>
                    <a:pt x="0" y="989408"/>
                  </a:moveTo>
                  <a:cubicBezTo>
                    <a:pt x="0" y="442973"/>
                    <a:pt x="477090" y="0"/>
                    <a:pt x="1065610" y="0"/>
                  </a:cubicBezTo>
                  <a:cubicBezTo>
                    <a:pt x="1654130" y="0"/>
                    <a:pt x="2131220" y="442973"/>
                    <a:pt x="2131220" y="989408"/>
                  </a:cubicBezTo>
                  <a:cubicBezTo>
                    <a:pt x="2131220" y="1535843"/>
                    <a:pt x="1654130" y="1978816"/>
                    <a:pt x="1065610" y="1978816"/>
                  </a:cubicBezTo>
                  <a:cubicBezTo>
                    <a:pt x="477090" y="1978816"/>
                    <a:pt x="0" y="1535843"/>
                    <a:pt x="0" y="98940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6400" tIns="324081" rIns="346400" bIns="324081" numCol="1" spcCol="1270" anchor="ctr" anchorCtr="0">
              <a:noAutofit/>
            </a:bodyPr>
            <a:lstStyle/>
            <a:p>
              <a:pPr lvl="0" algn="ctr" defTabSz="1200150">
                <a:lnSpc>
                  <a:spcPct val="90000"/>
                </a:lnSpc>
                <a:spcBef>
                  <a:spcPct val="0"/>
                </a:spcBef>
                <a:spcAft>
                  <a:spcPct val="35000"/>
                </a:spcAft>
              </a:pPr>
              <a:r>
                <a:rPr lang="en-US" sz="2700" kern="1200" dirty="0" smtClean="0"/>
                <a:t>Standards</a:t>
              </a:r>
              <a:endParaRPr lang="en-US" sz="2700" kern="1200" dirty="0"/>
            </a:p>
          </p:txBody>
        </p:sp>
        <p:sp>
          <p:nvSpPr>
            <p:cNvPr id="7" name="Isosceles Triangle 6"/>
            <p:cNvSpPr/>
            <p:nvPr/>
          </p:nvSpPr>
          <p:spPr>
            <a:xfrm rot="8848074">
              <a:off x="1447510" y="3962977"/>
              <a:ext cx="476028" cy="359446"/>
            </a:xfrm>
            <a:prstGeom prst="triangle">
              <a:avLst/>
            </a:prstGeom>
            <a:solidFill>
              <a:schemeClr val="tx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7"/>
            <p:cNvSpPr/>
            <p:nvPr/>
          </p:nvSpPr>
          <p:spPr>
            <a:xfrm>
              <a:off x="1427314" y="4334015"/>
              <a:ext cx="1229916" cy="1118631"/>
            </a:xfrm>
            <a:custGeom>
              <a:avLst/>
              <a:gdLst>
                <a:gd name="connsiteX0" fmla="*/ 0 w 1229916"/>
                <a:gd name="connsiteY0" fmla="*/ 559316 h 1118631"/>
                <a:gd name="connsiteX1" fmla="*/ 614958 w 1229916"/>
                <a:gd name="connsiteY1" fmla="*/ 0 h 1118631"/>
                <a:gd name="connsiteX2" fmla="*/ 1229916 w 1229916"/>
                <a:gd name="connsiteY2" fmla="*/ 559316 h 1118631"/>
                <a:gd name="connsiteX3" fmla="*/ 614958 w 1229916"/>
                <a:gd name="connsiteY3" fmla="*/ 1118632 h 1118631"/>
                <a:gd name="connsiteX4" fmla="*/ 0 w 1229916"/>
                <a:gd name="connsiteY4" fmla="*/ 559316 h 11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16" h="1118631">
                  <a:moveTo>
                    <a:pt x="0" y="559316"/>
                  </a:moveTo>
                  <a:cubicBezTo>
                    <a:pt x="0" y="250414"/>
                    <a:pt x="275326" y="0"/>
                    <a:pt x="614958" y="0"/>
                  </a:cubicBezTo>
                  <a:cubicBezTo>
                    <a:pt x="954590" y="0"/>
                    <a:pt x="1229916" y="250414"/>
                    <a:pt x="1229916" y="559316"/>
                  </a:cubicBezTo>
                  <a:cubicBezTo>
                    <a:pt x="1229916" y="868218"/>
                    <a:pt x="954590" y="1118632"/>
                    <a:pt x="614958" y="1118632"/>
                  </a:cubicBezTo>
                  <a:cubicBezTo>
                    <a:pt x="275326" y="1118632"/>
                    <a:pt x="0" y="868218"/>
                    <a:pt x="0" y="559316"/>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2817" tIns="176520" rIns="192817" bIns="176520" numCol="1" spcCol="1270" anchor="ctr" anchorCtr="0">
              <a:noAutofit/>
            </a:bodyPr>
            <a:lstStyle/>
            <a:p>
              <a:pPr lvl="0" algn="ctr" defTabSz="444500">
                <a:lnSpc>
                  <a:spcPct val="90000"/>
                </a:lnSpc>
                <a:spcBef>
                  <a:spcPct val="0"/>
                </a:spcBef>
                <a:spcAft>
                  <a:spcPct val="35000"/>
                </a:spcAft>
              </a:pPr>
              <a:r>
                <a:rPr lang="en-US" b="1" kern="1200" dirty="0" smtClean="0">
                  <a:solidFill>
                    <a:sysClr val="windowText" lastClr="000000"/>
                  </a:solidFill>
                </a:rPr>
                <a:t>Year At A Glance </a:t>
              </a:r>
            </a:p>
            <a:p>
              <a:pPr lvl="0" algn="ctr" defTabSz="444500">
                <a:lnSpc>
                  <a:spcPct val="90000"/>
                </a:lnSpc>
                <a:spcBef>
                  <a:spcPct val="0"/>
                </a:spcBef>
                <a:spcAft>
                  <a:spcPct val="35000"/>
                </a:spcAft>
              </a:pPr>
              <a:r>
                <a:rPr lang="en-US" b="1" kern="1200" dirty="0" smtClean="0">
                  <a:solidFill>
                    <a:sysClr val="windowText" lastClr="000000"/>
                  </a:solidFill>
                </a:rPr>
                <a:t>(page 1)</a:t>
              </a:r>
              <a:endParaRPr lang="en-US" b="1" kern="1200" dirty="0">
                <a:solidFill>
                  <a:sysClr val="windowText" lastClr="000000"/>
                </a:solidFill>
              </a:endParaRPr>
            </a:p>
          </p:txBody>
        </p:sp>
        <p:sp>
          <p:nvSpPr>
            <p:cNvPr id="9" name="Isosceles Triangle 8"/>
            <p:cNvSpPr/>
            <p:nvPr/>
          </p:nvSpPr>
          <p:spPr>
            <a:xfrm rot="3289148">
              <a:off x="2688217" y="4481867"/>
              <a:ext cx="497774" cy="333955"/>
            </a:xfrm>
            <a:prstGeom prst="triangle">
              <a:avLst/>
            </a:prstGeom>
            <a:solidFill>
              <a:schemeClr val="tx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9"/>
            <p:cNvSpPr/>
            <p:nvPr/>
          </p:nvSpPr>
          <p:spPr>
            <a:xfrm>
              <a:off x="3143391" y="3734153"/>
              <a:ext cx="1210866" cy="1167372"/>
            </a:xfrm>
            <a:custGeom>
              <a:avLst/>
              <a:gdLst>
                <a:gd name="connsiteX0" fmla="*/ 0 w 1210866"/>
                <a:gd name="connsiteY0" fmla="*/ 583686 h 1167372"/>
                <a:gd name="connsiteX1" fmla="*/ 605433 w 1210866"/>
                <a:gd name="connsiteY1" fmla="*/ 0 h 1167372"/>
                <a:gd name="connsiteX2" fmla="*/ 1210866 w 1210866"/>
                <a:gd name="connsiteY2" fmla="*/ 583686 h 1167372"/>
                <a:gd name="connsiteX3" fmla="*/ 605433 w 1210866"/>
                <a:gd name="connsiteY3" fmla="*/ 1167372 h 1167372"/>
                <a:gd name="connsiteX4" fmla="*/ 0 w 1210866"/>
                <a:gd name="connsiteY4" fmla="*/ 583686 h 11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66" h="1167372">
                  <a:moveTo>
                    <a:pt x="0" y="583686"/>
                  </a:moveTo>
                  <a:cubicBezTo>
                    <a:pt x="0" y="261325"/>
                    <a:pt x="271062" y="0"/>
                    <a:pt x="605433" y="0"/>
                  </a:cubicBezTo>
                  <a:cubicBezTo>
                    <a:pt x="939804" y="0"/>
                    <a:pt x="1210866" y="261325"/>
                    <a:pt x="1210866" y="583686"/>
                  </a:cubicBezTo>
                  <a:cubicBezTo>
                    <a:pt x="1210866" y="906047"/>
                    <a:pt x="939804" y="1167372"/>
                    <a:pt x="605433" y="1167372"/>
                  </a:cubicBezTo>
                  <a:cubicBezTo>
                    <a:pt x="271062" y="1167372"/>
                    <a:pt x="0" y="906047"/>
                    <a:pt x="0" y="583686"/>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0027" tIns="183658" rIns="190027" bIns="183658" numCol="1" spcCol="1270" anchor="ctr" anchorCtr="0">
              <a:noAutofit/>
            </a:bodyPr>
            <a:lstStyle/>
            <a:p>
              <a:pPr lvl="0" algn="ctr" defTabSz="444500">
                <a:lnSpc>
                  <a:spcPct val="90000"/>
                </a:lnSpc>
                <a:spcBef>
                  <a:spcPct val="0"/>
                </a:spcBef>
                <a:spcAft>
                  <a:spcPct val="35000"/>
                </a:spcAft>
              </a:pPr>
              <a:r>
                <a:rPr lang="en-US" sz="2000" b="1" kern="1200" dirty="0" smtClean="0">
                  <a:solidFill>
                    <a:schemeClr val="tx1"/>
                  </a:solidFill>
                </a:rPr>
                <a:t>Unit Overview </a:t>
              </a:r>
              <a:endParaRPr lang="en-US" sz="2000" b="1" kern="1200" dirty="0">
                <a:solidFill>
                  <a:schemeClr val="tx1"/>
                </a:solidFill>
              </a:endParaRPr>
            </a:p>
          </p:txBody>
        </p:sp>
        <p:sp>
          <p:nvSpPr>
            <p:cNvPr id="11" name="Isosceles Triangle 10"/>
            <p:cNvSpPr/>
            <p:nvPr/>
          </p:nvSpPr>
          <p:spPr>
            <a:xfrm rot="2545088">
              <a:off x="4140480" y="3733354"/>
              <a:ext cx="427553" cy="259650"/>
            </a:xfrm>
            <a:prstGeom prst="triangle">
              <a:avLst/>
            </a:prstGeom>
            <a:solidFill>
              <a:schemeClr val="tx1"/>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Freeform 11"/>
            <p:cNvSpPr/>
            <p:nvPr/>
          </p:nvSpPr>
          <p:spPr>
            <a:xfrm>
              <a:off x="4310818" y="2703803"/>
              <a:ext cx="1075137" cy="1112838"/>
            </a:xfrm>
            <a:custGeom>
              <a:avLst/>
              <a:gdLst>
                <a:gd name="connsiteX0" fmla="*/ 0 w 1075137"/>
                <a:gd name="connsiteY0" fmla="*/ 556419 h 1112838"/>
                <a:gd name="connsiteX1" fmla="*/ 537569 w 1075137"/>
                <a:gd name="connsiteY1" fmla="*/ 0 h 1112838"/>
                <a:gd name="connsiteX2" fmla="*/ 1075138 w 1075137"/>
                <a:gd name="connsiteY2" fmla="*/ 556419 h 1112838"/>
                <a:gd name="connsiteX3" fmla="*/ 537569 w 1075137"/>
                <a:gd name="connsiteY3" fmla="*/ 1112838 h 1112838"/>
                <a:gd name="connsiteX4" fmla="*/ 0 w 1075137"/>
                <a:gd name="connsiteY4" fmla="*/ 556419 h 111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37" h="1112838">
                  <a:moveTo>
                    <a:pt x="0" y="556419"/>
                  </a:moveTo>
                  <a:cubicBezTo>
                    <a:pt x="0" y="249117"/>
                    <a:pt x="240678" y="0"/>
                    <a:pt x="537569" y="0"/>
                  </a:cubicBezTo>
                  <a:cubicBezTo>
                    <a:pt x="834460" y="0"/>
                    <a:pt x="1075138" y="249117"/>
                    <a:pt x="1075138" y="556419"/>
                  </a:cubicBezTo>
                  <a:cubicBezTo>
                    <a:pt x="1075138" y="863721"/>
                    <a:pt x="834460" y="1112838"/>
                    <a:pt x="537569" y="1112838"/>
                  </a:cubicBezTo>
                  <a:cubicBezTo>
                    <a:pt x="240678" y="1112838"/>
                    <a:pt x="0" y="863721"/>
                    <a:pt x="0" y="556419"/>
                  </a:cubicBezTo>
                  <a:close/>
                </a:path>
              </a:pathLst>
            </a:custGeom>
            <a:solidFill>
              <a:srgbClr val="0F587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150" tIns="175671" rIns="170150" bIns="175671" numCol="1" spcCol="1270" anchor="ctr" anchorCtr="0">
              <a:noAutofit/>
            </a:bodyPr>
            <a:lstStyle/>
            <a:p>
              <a:pPr lvl="0" algn="ctr" defTabSz="444500">
                <a:lnSpc>
                  <a:spcPct val="90000"/>
                </a:lnSpc>
                <a:spcBef>
                  <a:spcPct val="0"/>
                </a:spcBef>
                <a:spcAft>
                  <a:spcPct val="35000"/>
                </a:spcAft>
              </a:pPr>
              <a:r>
                <a:rPr lang="en-US" sz="1600" b="1" kern="1200" dirty="0" smtClean="0"/>
                <a:t>Instructional Unit Development</a:t>
              </a:r>
              <a:endParaRPr lang="en-US" sz="1600" b="1" kern="1200" dirty="0"/>
            </a:p>
          </p:txBody>
        </p:sp>
        <p:sp>
          <p:nvSpPr>
            <p:cNvPr id="14" name="Freeform 13"/>
            <p:cNvSpPr/>
            <p:nvPr/>
          </p:nvSpPr>
          <p:spPr>
            <a:xfrm>
              <a:off x="4560123" y="1515360"/>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sp>
          <p:nvSpPr>
            <p:cNvPr id="16" name="Freeform 15"/>
            <p:cNvSpPr/>
            <p:nvPr/>
          </p:nvSpPr>
          <p:spPr>
            <a:xfrm>
              <a:off x="5460521" y="221862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sp>
          <p:nvSpPr>
            <p:cNvPr id="18" name="Freeform 17"/>
            <p:cNvSpPr/>
            <p:nvPr/>
          </p:nvSpPr>
          <p:spPr>
            <a:xfrm>
              <a:off x="5396203" y="345578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grpSp>
      <p:sp>
        <p:nvSpPr>
          <p:cNvPr id="23" name="Donut 22"/>
          <p:cNvSpPr/>
          <p:nvPr/>
        </p:nvSpPr>
        <p:spPr>
          <a:xfrm>
            <a:off x="5951487" y="2843060"/>
            <a:ext cx="1522896" cy="1378487"/>
          </a:xfrm>
          <a:prstGeom prst="donut">
            <a:avLst>
              <a:gd name="adj" fmla="val 6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p:cNvCxnSpPr>
            <a:stCxn id="12" idx="1"/>
          </p:cNvCxnSpPr>
          <p:nvPr/>
        </p:nvCxnSpPr>
        <p:spPr>
          <a:xfrm flipH="1" flipV="1">
            <a:off x="6712936" y="2262513"/>
            <a:ext cx="7899" cy="575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391400" y="2922071"/>
            <a:ext cx="305940" cy="306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55565" y="4156742"/>
            <a:ext cx="488805" cy="187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3676" y="1168658"/>
            <a:ext cx="2425513" cy="1650742"/>
          </a:xfrm>
          <a:prstGeom prs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t>Lesson Plans will be the work of individual schools and teachers.</a:t>
            </a:r>
            <a:endParaRPr lang="en-US" sz="1600" dirty="0"/>
          </a:p>
        </p:txBody>
      </p:sp>
    </p:spTree>
    <p:extLst>
      <p:ext uri="{BB962C8B-B14F-4D97-AF65-F5344CB8AC3E}">
        <p14:creationId xmlns:p14="http://schemas.microsoft.com/office/powerpoint/2010/main" val="172751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381000" y="1524000"/>
            <a:ext cx="8229600" cy="4830763"/>
          </a:xfrm>
        </p:spPr>
        <p:txBody>
          <a:bodyPr/>
          <a:lstStyle/>
          <a:p>
            <a:pPr marL="45720" indent="0">
              <a:buNone/>
            </a:pPr>
            <a:r>
              <a:rPr lang="en-US" sz="2000" b="1" dirty="0" smtClean="0"/>
              <a:t>Instructional Units</a:t>
            </a:r>
          </a:p>
          <a:p>
            <a:pPr marL="45720" indent="0">
              <a:spcAft>
                <a:spcPts val="600"/>
              </a:spcAft>
              <a:buNone/>
            </a:pPr>
            <a:r>
              <a:rPr lang="en-US" sz="1600" dirty="0" smtClean="0"/>
              <a:t>During a three-day workshop a team of educators created an instructional unit designed to provide </a:t>
            </a:r>
            <a:r>
              <a:rPr lang="en-US" sz="1600" dirty="0"/>
              <a:t>teachers with support for using their professional judgment to teach to student mastery of the standards-based generalizations, content, and </a:t>
            </a:r>
            <a:r>
              <a:rPr lang="en-US" sz="1600" dirty="0" smtClean="0"/>
              <a:t>skills of one selected overview.</a:t>
            </a:r>
          </a:p>
          <a:p>
            <a:pPr marL="45720" indent="0">
              <a:spcAft>
                <a:spcPts val="600"/>
              </a:spcAft>
              <a:buNone/>
            </a:pPr>
            <a:r>
              <a:rPr lang="en-US" sz="1600" i="1" dirty="0" smtClean="0"/>
              <a:t>Teams were typically comprised of:</a:t>
            </a:r>
            <a:endParaRPr lang="en-US" sz="1600" dirty="0"/>
          </a:p>
          <a:p>
            <a:pPr lvl="1">
              <a:spcAft>
                <a:spcPts val="600"/>
              </a:spcAft>
              <a:buClr>
                <a:srgbClr val="FFC74E"/>
              </a:buClr>
              <a:buSzPct val="120000"/>
              <a:buFont typeface="Wingdings" pitchFamily="2" charset="2"/>
              <a:buChar char="§"/>
            </a:pPr>
            <a:r>
              <a:rPr lang="en-US" sz="1600" dirty="0" smtClean="0"/>
              <a:t>2 general education teachers (content specialists)</a:t>
            </a:r>
          </a:p>
          <a:p>
            <a:pPr lvl="1">
              <a:spcAft>
                <a:spcPts val="600"/>
              </a:spcAft>
              <a:buClr>
                <a:srgbClr val="FFC74E"/>
              </a:buClr>
              <a:buSzPct val="120000"/>
            </a:pPr>
            <a:r>
              <a:rPr lang="en-US" sz="1600" dirty="0" smtClean="0"/>
              <a:t>1 ELL teacher</a:t>
            </a:r>
          </a:p>
          <a:p>
            <a:pPr lvl="1">
              <a:spcAft>
                <a:spcPts val="600"/>
              </a:spcAft>
              <a:buClr>
                <a:srgbClr val="FFC74E"/>
              </a:buClr>
              <a:buSzPct val="120000"/>
            </a:pPr>
            <a:r>
              <a:rPr lang="en-US" sz="1600" dirty="0" smtClean="0"/>
              <a:t>1 Gifted and Talented teacher</a:t>
            </a:r>
          </a:p>
          <a:p>
            <a:pPr lvl="1">
              <a:spcAft>
                <a:spcPts val="600"/>
              </a:spcAft>
              <a:buClr>
                <a:srgbClr val="FFC74E"/>
              </a:buClr>
              <a:buSzPct val="120000"/>
            </a:pPr>
            <a:r>
              <a:rPr lang="en-US" sz="1600" dirty="0" smtClean="0"/>
              <a:t>1 Special education teacher</a:t>
            </a:r>
          </a:p>
          <a:p>
            <a:pPr lvl="1">
              <a:spcAft>
                <a:spcPts val="600"/>
              </a:spcAft>
              <a:buClr>
                <a:srgbClr val="FFC74E"/>
              </a:buClr>
              <a:buSzPct val="120000"/>
            </a:pPr>
            <a:r>
              <a:rPr lang="en-US" sz="1600" dirty="0" smtClean="0"/>
              <a:t>1 Title One teacher</a:t>
            </a:r>
          </a:p>
          <a:p>
            <a:pPr marL="346075" lvl="1" indent="-285750">
              <a:buFont typeface="Wingdings" pitchFamily="2" charset="2"/>
              <a:buChar char="§"/>
            </a:pPr>
            <a:r>
              <a:rPr lang="en-US" sz="1600" dirty="0" smtClean="0"/>
              <a:t>100</a:t>
            </a:r>
            <a:r>
              <a:rPr lang="en-US" sz="1600" dirty="0"/>
              <a:t>+ units </a:t>
            </a:r>
            <a:r>
              <a:rPr lang="en-US" sz="1600" dirty="0">
                <a:hlinkClick r:id="rId2"/>
              </a:rPr>
              <a:t>developed and published </a:t>
            </a:r>
            <a:r>
              <a:rPr lang="en-US" sz="1600" dirty="0" smtClean="0"/>
              <a:t>on </a:t>
            </a:r>
            <a:r>
              <a:rPr lang="en-US" sz="1600" dirty="0"/>
              <a:t>March 31, </a:t>
            </a:r>
            <a:r>
              <a:rPr lang="en-US" sz="1600" dirty="0" smtClean="0"/>
              <a:t>2014 (one for each </a:t>
            </a:r>
            <a:r>
              <a:rPr lang="en-US" sz="1600" dirty="0"/>
              <a:t>grade </a:t>
            </a:r>
            <a:r>
              <a:rPr lang="en-US" sz="1600" dirty="0" smtClean="0"/>
              <a:t>k-12 mathematics</a:t>
            </a:r>
            <a:r>
              <a:rPr lang="en-US" sz="1600" dirty="0"/>
              <a:t>, reading, writing, and communicating, science, social studies, comprehensive health, visual arts, drama/theatre, dance, and music). </a:t>
            </a:r>
            <a:endParaRPr lang="en-US" sz="1600" dirty="0" smtClean="0"/>
          </a:p>
        </p:txBody>
      </p:sp>
    </p:spTree>
    <p:extLst>
      <p:ext uri="{BB962C8B-B14F-4D97-AF65-F5344CB8AC3E}">
        <p14:creationId xmlns:p14="http://schemas.microsoft.com/office/powerpoint/2010/main" val="3207161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sz="3600" dirty="0" smtClean="0"/>
              <a:t>Specific Items within the Science Instructional Units</a:t>
            </a:r>
            <a:endParaRPr lang="en-US" sz="3600" dirty="0"/>
          </a:p>
        </p:txBody>
      </p:sp>
      <p:sp>
        <p:nvSpPr>
          <p:cNvPr id="5" name="Content Placeholder 4"/>
          <p:cNvSpPr>
            <a:spLocks noGrp="1"/>
          </p:cNvSpPr>
          <p:nvPr>
            <p:ph idx="1"/>
          </p:nvPr>
        </p:nvSpPr>
        <p:spPr>
          <a:xfrm>
            <a:off x="457200" y="2133600"/>
            <a:ext cx="8229600" cy="4191000"/>
          </a:xfrm>
        </p:spPr>
        <p:txBody>
          <a:bodyPr/>
          <a:lstStyle/>
          <a:p>
            <a:r>
              <a:rPr lang="en-US" sz="2800" dirty="0" smtClean="0"/>
              <a:t>Possible misconceptions</a:t>
            </a:r>
          </a:p>
          <a:p>
            <a:endParaRPr lang="en-US" sz="2800" dirty="0"/>
          </a:p>
          <a:p>
            <a:r>
              <a:rPr lang="en-US" sz="2800" dirty="0" smtClean="0"/>
              <a:t>Vertical articulation</a:t>
            </a:r>
          </a:p>
          <a:p>
            <a:endParaRPr lang="en-US" sz="2800" dirty="0"/>
          </a:p>
          <a:p>
            <a:r>
              <a:rPr lang="en-US" sz="2800" dirty="0" smtClean="0"/>
              <a:t>Cross-cutting concepts</a:t>
            </a:r>
          </a:p>
          <a:p>
            <a:endParaRPr lang="en-US" sz="2800" dirty="0"/>
          </a:p>
          <a:p>
            <a:r>
              <a:rPr lang="en-US" sz="2800" dirty="0" smtClean="0"/>
              <a:t>Scientific Practices</a:t>
            </a:r>
          </a:p>
          <a:p>
            <a:pPr marL="45720" indent="0">
              <a:buNone/>
            </a:pPr>
            <a:endParaRPr lang="en-US" sz="2800" dirty="0"/>
          </a:p>
        </p:txBody>
      </p:sp>
    </p:spTree>
    <p:extLst>
      <p:ext uri="{BB962C8B-B14F-4D97-AF65-F5344CB8AC3E}">
        <p14:creationId xmlns:p14="http://schemas.microsoft.com/office/powerpoint/2010/main" val="221320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Generalizations: The Starting Point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004364381"/>
              </p:ext>
            </p:extLst>
          </p:nvPr>
        </p:nvGraphicFramePr>
        <p:xfrm>
          <a:off x="76200" y="1371600"/>
          <a:ext cx="8915400" cy="4652354"/>
        </p:xfrm>
        <a:graphic>
          <a:graphicData uri="http://schemas.openxmlformats.org/drawingml/2006/table">
            <a:tbl>
              <a:tblPr firstRow="1" firstCol="1" bandRow="1"/>
              <a:tblGrid>
                <a:gridCol w="2494712"/>
                <a:gridCol w="3448484"/>
                <a:gridCol w="2972204"/>
              </a:tblGrid>
              <a:tr h="581610">
                <a:tc>
                  <a:txBody>
                    <a:bodyPr/>
                    <a:lstStyle/>
                    <a:p>
                      <a:pPr marL="0" marR="0" indent="0">
                        <a:spcBef>
                          <a:spcPts val="0"/>
                        </a:spcBef>
                        <a:spcAft>
                          <a:spcPts val="0"/>
                        </a:spcAft>
                      </a:pPr>
                      <a:r>
                        <a:rPr lang="en-US" sz="1100" b="1" dirty="0">
                          <a:effectLst/>
                          <a:latin typeface="Calibri"/>
                          <a:ea typeface="Calibri"/>
                          <a:cs typeface="Times New Roman"/>
                        </a:rPr>
                        <a:t>Generalizations</a:t>
                      </a:r>
                      <a:endParaRPr lang="en-US" sz="1000" dirty="0">
                        <a:effectLst/>
                        <a:latin typeface="Calibri"/>
                        <a:ea typeface="Calibri"/>
                        <a:cs typeface="Times New Roman"/>
                      </a:endParaRPr>
                    </a:p>
                    <a:p>
                      <a:pPr marL="0" marR="0" indent="0">
                        <a:spcBef>
                          <a:spcPts val="0"/>
                        </a:spcBef>
                        <a:spcAft>
                          <a:spcPts val="0"/>
                        </a:spcAft>
                      </a:pPr>
                      <a:r>
                        <a:rPr lang="en-US" sz="900" b="1" dirty="0">
                          <a:effectLst/>
                          <a:latin typeface="Calibri"/>
                          <a:ea typeface="Calibri"/>
                          <a:cs typeface="Times New Roman"/>
                        </a:rPr>
                        <a:t>My students will </a:t>
                      </a:r>
                      <a:r>
                        <a:rPr lang="en-US" sz="1200" b="1" dirty="0">
                          <a:effectLst/>
                          <a:latin typeface="Calibri"/>
                          <a:ea typeface="Calibri"/>
                          <a:cs typeface="Times New Roman"/>
                        </a:rPr>
                        <a:t>Understand</a:t>
                      </a:r>
                      <a:r>
                        <a:rPr lang="en-US" sz="1100" b="1" dirty="0">
                          <a:effectLst/>
                          <a:latin typeface="Calibri"/>
                          <a:ea typeface="Calibri"/>
                          <a:cs typeface="Times New Roman"/>
                        </a:rPr>
                        <a:t> </a:t>
                      </a:r>
                      <a:r>
                        <a:rPr lang="en-US" sz="900" b="1" dirty="0">
                          <a:effectLst/>
                          <a:latin typeface="Calibri"/>
                          <a:ea typeface="Calibri"/>
                          <a:cs typeface="Times New Roman"/>
                        </a:rPr>
                        <a:t>that…</a:t>
                      </a:r>
                      <a:endParaRPr lang="en-US" sz="1000" dirty="0">
                        <a:effectLst/>
                        <a:latin typeface="Calibri"/>
                        <a:ea typeface="Calibri"/>
                        <a:cs typeface="Times New Roman"/>
                      </a:endParaRPr>
                    </a:p>
                  </a:txBody>
                  <a:tcPr marL="64324" marR="64324" marT="64324" marB="643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lgn="ctr">
                        <a:spcBef>
                          <a:spcPts val="0"/>
                        </a:spcBef>
                        <a:spcAft>
                          <a:spcPts val="0"/>
                        </a:spcAft>
                      </a:pPr>
                      <a:r>
                        <a:rPr lang="en-US" sz="1100" b="1">
                          <a:effectLst/>
                          <a:latin typeface="Calibri"/>
                          <a:ea typeface="Calibri"/>
                          <a:cs typeface="Times New Roman"/>
                        </a:rPr>
                        <a:t>Guiding Questions</a:t>
                      </a:r>
                      <a:endParaRPr lang="en-US" sz="1000">
                        <a:effectLst/>
                        <a:latin typeface="Calibri"/>
                        <a:ea typeface="Calibri"/>
                        <a:cs typeface="Times New Roman"/>
                      </a:endParaRPr>
                    </a:p>
                    <a:p>
                      <a:pPr marL="0" marR="0" indent="0">
                        <a:spcBef>
                          <a:spcPts val="0"/>
                        </a:spcBef>
                        <a:spcAft>
                          <a:spcPts val="0"/>
                        </a:spcAft>
                        <a:tabLst>
                          <a:tab pos="986155" algn="l"/>
                          <a:tab pos="4243705" algn="l"/>
                        </a:tabLst>
                      </a:pPr>
                      <a:r>
                        <a:rPr lang="en-US" sz="900" b="1">
                          <a:effectLst/>
                          <a:latin typeface="Calibri"/>
                          <a:ea typeface="Calibri"/>
                          <a:cs typeface="Times New Roman"/>
                        </a:rPr>
                        <a:t>	Factual	Conceptual</a:t>
                      </a:r>
                      <a:endParaRPr lang="en-US" sz="1000">
                        <a:effectLst/>
                        <a:latin typeface="Calibri"/>
                        <a:ea typeface="Calibri"/>
                        <a:cs typeface="Times New Roman"/>
                      </a:endParaRP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323390">
                <a:tc>
                  <a:txBody>
                    <a:bodyPr/>
                    <a:lstStyle/>
                    <a:p>
                      <a:pPr marL="0" marR="0" indent="0">
                        <a:spcBef>
                          <a:spcPts val="0"/>
                        </a:spcBef>
                        <a:spcAft>
                          <a:spcPts val="0"/>
                        </a:spcAft>
                      </a:pPr>
                      <a:r>
                        <a:rPr lang="en-US" sz="1200" dirty="0">
                          <a:effectLst/>
                          <a:latin typeface="Calibri"/>
                          <a:ea typeface="Calibri"/>
                          <a:cs typeface="Times New Roman"/>
                        </a:rPr>
                        <a:t>The diversity of forms of energy in our physical world plays a significant role in living systems and Earth’s systems. </a:t>
                      </a:r>
                    </a:p>
                  </a:txBody>
                  <a:tcPr marL="64324" marR="64324" marT="64324" marB="643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dirty="0">
                          <a:effectLst/>
                          <a:latin typeface="Calibri"/>
                          <a:ea typeface="Calibri"/>
                          <a:cs typeface="Times New Roman"/>
                        </a:rPr>
                        <a:t>What are the most common forms of energy in our physical world? </a:t>
                      </a:r>
                    </a:p>
                    <a:p>
                      <a:pPr marL="228600" marR="0" indent="-228600">
                        <a:spcBef>
                          <a:spcPts val="0"/>
                        </a:spcBef>
                        <a:spcAft>
                          <a:spcPts val="0"/>
                        </a:spcAft>
                      </a:pPr>
                      <a:r>
                        <a:rPr lang="en-US" sz="1050" dirty="0">
                          <a:effectLst/>
                          <a:latin typeface="Calibri"/>
                          <a:ea typeface="Calibri"/>
                          <a:cs typeface="Times New Roman"/>
                        </a:rPr>
                        <a:t>What is the difference between potential and kinetic energy? </a:t>
                      </a:r>
                    </a:p>
                    <a:p>
                      <a:pPr marL="228600" marR="0" indent="-228600">
                        <a:spcBef>
                          <a:spcPts val="0"/>
                        </a:spcBef>
                        <a:spcAft>
                          <a:spcPts val="0"/>
                        </a:spcAft>
                      </a:pPr>
                      <a:r>
                        <a:rPr lang="en-US" sz="1050" dirty="0">
                          <a:effectLst/>
                          <a:latin typeface="Calibri"/>
                          <a:ea typeface="Calibri"/>
                          <a:cs typeface="Times New Roman"/>
                        </a:rPr>
                        <a:t>What is mechanical energy? </a:t>
                      </a:r>
                    </a:p>
                    <a:p>
                      <a:pPr marL="228600" marR="0" indent="-228600">
                        <a:spcBef>
                          <a:spcPts val="0"/>
                        </a:spcBef>
                        <a:spcAft>
                          <a:spcPts val="0"/>
                        </a:spcAft>
                      </a:pPr>
                      <a:r>
                        <a:rPr lang="en-US" sz="1050" dirty="0">
                          <a:effectLst/>
                          <a:latin typeface="Calibri"/>
                          <a:ea typeface="Calibri"/>
                          <a:cs typeface="Times New Roman"/>
                        </a:rPr>
                        <a:t>What are the different forms of potential energy? </a:t>
                      </a:r>
                    </a:p>
                    <a:p>
                      <a:pPr marL="228600" marR="0" indent="-228600">
                        <a:spcBef>
                          <a:spcPts val="0"/>
                        </a:spcBef>
                        <a:spcAft>
                          <a:spcPts val="0"/>
                        </a:spcAft>
                      </a:pPr>
                      <a:r>
                        <a:rPr lang="en-US" sz="1050" dirty="0">
                          <a:effectLst/>
                          <a:latin typeface="Calibri"/>
                          <a:ea typeface="Calibri"/>
                          <a:cs typeface="Times New Roman"/>
                        </a:rPr>
                        <a:t>What measurements are necessary to calculate the energy in a system? </a:t>
                      </a:r>
                    </a:p>
                    <a:p>
                      <a:pPr marL="228600" marR="0" indent="-228600">
                        <a:spcBef>
                          <a:spcPts val="0"/>
                        </a:spcBef>
                        <a:spcAft>
                          <a:spcPts val="0"/>
                        </a:spcAft>
                      </a:pPr>
                      <a:r>
                        <a:rPr lang="en-US" sz="1050" dirty="0">
                          <a:effectLst/>
                          <a:latin typeface="Calibri"/>
                          <a:ea typeface="Calibri"/>
                          <a:cs typeface="Times New Roman"/>
                        </a:rPr>
                        <a:t>What is the relationship between work and energy?</a:t>
                      </a: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a:effectLst/>
                          <a:latin typeface="Calibri"/>
                          <a:ea typeface="Calibri"/>
                          <a:cs typeface="Times New Roman"/>
                        </a:rPr>
                        <a:t>Is thermal energy the same as heat energy?  </a:t>
                      </a:r>
                    </a:p>
                    <a:p>
                      <a:pPr marL="228600" marR="0" indent="-228600">
                        <a:spcBef>
                          <a:spcPts val="0"/>
                        </a:spcBef>
                        <a:spcAft>
                          <a:spcPts val="0"/>
                        </a:spcAft>
                      </a:pPr>
                      <a:r>
                        <a:rPr lang="en-US" sz="1050">
                          <a:effectLst/>
                          <a:latin typeface="Calibri"/>
                          <a:ea typeface="Calibri"/>
                          <a:cs typeface="Times New Roman"/>
                        </a:rPr>
                        <a:t>Which has more energy, a bathtub full of an unknown liquid or a teacup filled with boiling water? </a:t>
                      </a:r>
                    </a:p>
                    <a:p>
                      <a:pPr marL="228600" marR="0" indent="-228600">
                        <a:spcBef>
                          <a:spcPts val="0"/>
                        </a:spcBef>
                        <a:spcAft>
                          <a:spcPts val="0"/>
                        </a:spcAft>
                      </a:pPr>
                      <a:r>
                        <a:rPr lang="en-US" sz="1050">
                          <a:effectLst/>
                          <a:latin typeface="Calibri"/>
                          <a:ea typeface="Calibri"/>
                          <a:cs typeface="Times New Roman"/>
                        </a:rPr>
                        <a:t>How does energy play a role in living systems? </a:t>
                      </a:r>
                    </a:p>
                    <a:p>
                      <a:pPr marL="228600" marR="0" indent="-228600">
                        <a:spcBef>
                          <a:spcPts val="0"/>
                        </a:spcBef>
                        <a:spcAft>
                          <a:spcPts val="0"/>
                        </a:spcAft>
                      </a:pPr>
                      <a:r>
                        <a:rPr lang="en-US" sz="1050">
                          <a:effectLst/>
                          <a:latin typeface="Calibri"/>
                          <a:ea typeface="Calibri"/>
                          <a:cs typeface="Times New Roman"/>
                        </a:rPr>
                        <a:t>What makes some forms of energy hard to measure?  </a:t>
                      </a:r>
                    </a:p>
                    <a:p>
                      <a:pPr marL="228600" marR="0" indent="-228600">
                        <a:spcBef>
                          <a:spcPts val="0"/>
                        </a:spcBef>
                        <a:spcAft>
                          <a:spcPts val="0"/>
                        </a:spcAft>
                      </a:pPr>
                      <a:r>
                        <a:rPr lang="en-US" sz="1050">
                          <a:effectLst/>
                          <a:latin typeface="Calibri"/>
                          <a:ea typeface="Calibri"/>
                          <a:cs typeface="Times New Roman"/>
                        </a:rPr>
                        <a:t>How far can an electric car travel on the energy contained in 1kg of coal? </a:t>
                      </a: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109">
                <a:tc>
                  <a:txBody>
                    <a:bodyPr/>
                    <a:lstStyle/>
                    <a:p>
                      <a:pPr marL="0" marR="0" indent="0">
                        <a:spcBef>
                          <a:spcPts val="0"/>
                        </a:spcBef>
                        <a:spcAft>
                          <a:spcPts val="0"/>
                        </a:spcAft>
                      </a:pPr>
                      <a:r>
                        <a:rPr lang="en-US" sz="1200" dirty="0">
                          <a:effectLst/>
                          <a:latin typeface="Calibri"/>
                          <a:ea typeface="Calibri"/>
                          <a:cs typeface="Times New Roman"/>
                        </a:rPr>
                        <a:t>Energy is transformed in order to be available for a variety of work.  </a:t>
                      </a:r>
                    </a:p>
                  </a:txBody>
                  <a:tcPr marL="64324" marR="64324" marT="64324" marB="643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dirty="0">
                          <a:effectLst/>
                          <a:latin typeface="Calibri"/>
                          <a:ea typeface="Calibri"/>
                          <a:cs typeface="Times New Roman"/>
                        </a:rPr>
                        <a:t>How can energy be quantified and experimentally determined? </a:t>
                      </a:r>
                    </a:p>
                    <a:p>
                      <a:pPr marL="228600" marR="0" indent="-228600">
                        <a:spcBef>
                          <a:spcPts val="0"/>
                        </a:spcBef>
                        <a:spcAft>
                          <a:spcPts val="0"/>
                        </a:spcAft>
                      </a:pPr>
                      <a:r>
                        <a:rPr lang="en-US" sz="1050" dirty="0">
                          <a:effectLst/>
                          <a:latin typeface="Calibri"/>
                          <a:ea typeface="Calibri"/>
                          <a:cs typeface="Times New Roman"/>
                        </a:rPr>
                        <a:t>Why is it necessary to transform energy? </a:t>
                      </a:r>
                    </a:p>
                    <a:p>
                      <a:pPr marL="228600" marR="0" indent="-228600">
                        <a:spcBef>
                          <a:spcPts val="0"/>
                        </a:spcBef>
                        <a:spcAft>
                          <a:spcPts val="0"/>
                        </a:spcAft>
                      </a:pPr>
                      <a:r>
                        <a:rPr lang="en-US" sz="1050" dirty="0">
                          <a:effectLst/>
                          <a:latin typeface="Calibri"/>
                          <a:ea typeface="Calibri"/>
                          <a:cs typeface="Times New Roman"/>
                        </a:rPr>
                        <a:t>What makes an energy form renewable or nonrenewable? </a:t>
                      </a:r>
                    </a:p>
                    <a:p>
                      <a:pPr marL="228600" marR="0" indent="-228600">
                        <a:spcBef>
                          <a:spcPts val="0"/>
                        </a:spcBef>
                        <a:spcAft>
                          <a:spcPts val="0"/>
                        </a:spcAft>
                      </a:pPr>
                      <a:r>
                        <a:rPr lang="en-US" sz="1050" dirty="0">
                          <a:effectLst/>
                          <a:latin typeface="Calibri"/>
                          <a:ea typeface="Calibri"/>
                          <a:cs typeface="Times New Roman"/>
                        </a:rPr>
                        <a:t>What role does energy play in living systems? </a:t>
                      </a:r>
                    </a:p>
                    <a:p>
                      <a:pPr marL="228600" marR="0" indent="-228600">
                        <a:spcBef>
                          <a:spcPts val="0"/>
                        </a:spcBef>
                        <a:spcAft>
                          <a:spcPts val="0"/>
                        </a:spcAft>
                      </a:pPr>
                      <a:r>
                        <a:rPr lang="en-US" sz="1050" dirty="0">
                          <a:effectLst/>
                          <a:latin typeface="Calibri"/>
                          <a:ea typeface="Calibri"/>
                          <a:cs typeface="Times New Roman"/>
                        </a:rPr>
                        <a:t>How does energy in the Earth drive plate tectonics. </a:t>
                      </a:r>
                    </a:p>
                    <a:p>
                      <a:pPr marL="228600" marR="0" indent="-228600">
                        <a:spcBef>
                          <a:spcPts val="0"/>
                        </a:spcBef>
                        <a:spcAft>
                          <a:spcPts val="0"/>
                        </a:spcAft>
                      </a:pPr>
                      <a:r>
                        <a:rPr lang="en-US" sz="1050" dirty="0">
                          <a:effectLst/>
                          <a:latin typeface="Calibri"/>
                          <a:ea typeface="Calibri"/>
                          <a:cs typeface="Times New Roman"/>
                        </a:rPr>
                        <a:t>How does solar energy from the sun drive weather? </a:t>
                      </a:r>
                      <a:endParaRPr lang="en-US" sz="1050" dirty="0" smtClean="0">
                        <a:effectLst/>
                        <a:latin typeface="Calibri"/>
                        <a:ea typeface="Calibri"/>
                        <a:cs typeface="Times New Roman"/>
                      </a:endParaRPr>
                    </a:p>
                    <a:p>
                      <a:pPr marL="228600" marR="0" indent="-228600">
                        <a:spcBef>
                          <a:spcPts val="0"/>
                        </a:spcBef>
                        <a:spcAft>
                          <a:spcPts val="0"/>
                        </a:spcAft>
                      </a:pPr>
                      <a:r>
                        <a:rPr lang="en-US" sz="1050" dirty="0" smtClean="0">
                          <a:effectLst/>
                          <a:latin typeface="Calibri"/>
                          <a:ea typeface="Calibri"/>
                          <a:cs typeface="Times New Roman"/>
                        </a:rPr>
                        <a:t>What </a:t>
                      </a:r>
                      <a:r>
                        <a:rPr lang="en-US" sz="1050" dirty="0">
                          <a:effectLst/>
                          <a:latin typeface="Calibri"/>
                          <a:ea typeface="Calibri"/>
                          <a:cs typeface="Times New Roman"/>
                        </a:rPr>
                        <a:t>type of energy can you get from a book sliding across a table</a:t>
                      </a:r>
                      <a:r>
                        <a:rPr lang="en-US" sz="1050" dirty="0" smtClean="0">
                          <a:effectLst/>
                          <a:latin typeface="Calibri"/>
                          <a:ea typeface="Calibri"/>
                          <a:cs typeface="Times New Roman"/>
                        </a:rPr>
                        <a:t>?</a:t>
                      </a:r>
                      <a:endParaRPr lang="en-US" sz="1050" dirty="0">
                        <a:effectLst/>
                        <a:latin typeface="Calibri"/>
                        <a:ea typeface="Calibri"/>
                        <a:cs typeface="Times New Roman"/>
                      </a:endParaRP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a:effectLst/>
                          <a:latin typeface="Calibri"/>
                          <a:ea typeface="Calibri"/>
                          <a:cs typeface="Times New Roman"/>
                        </a:rPr>
                        <a:t>How many energy transformations occur from the burning of a fossil fuel to turning a light on in your home? </a:t>
                      </a:r>
                    </a:p>
                    <a:p>
                      <a:pPr marL="228600" marR="0" indent="-228600">
                        <a:spcBef>
                          <a:spcPts val="0"/>
                        </a:spcBef>
                        <a:spcAft>
                          <a:spcPts val="0"/>
                        </a:spcAft>
                      </a:pPr>
                      <a:r>
                        <a:rPr lang="en-US" sz="1050">
                          <a:effectLst/>
                          <a:latin typeface="Calibri"/>
                          <a:ea typeface="Calibri"/>
                          <a:cs typeface="Times New Roman"/>
                        </a:rPr>
                        <a:t>Why is an understanding of energy transformations necessary in designing clean energy systems? </a:t>
                      </a:r>
                    </a:p>
                    <a:p>
                      <a:pPr marL="228600" marR="0" indent="-228600">
                        <a:spcBef>
                          <a:spcPts val="0"/>
                        </a:spcBef>
                        <a:spcAft>
                          <a:spcPts val="0"/>
                        </a:spcAft>
                      </a:pPr>
                      <a:r>
                        <a:rPr lang="en-US" sz="1050">
                          <a:effectLst/>
                          <a:latin typeface="Calibri"/>
                          <a:ea typeface="Calibri"/>
                          <a:cs typeface="Times New Roman"/>
                        </a:rPr>
                        <a:t>How is energy transformed throughout the duration of a roller coaster ride? </a:t>
                      </a: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571">
                <a:tc>
                  <a:txBody>
                    <a:bodyPr/>
                    <a:lstStyle/>
                    <a:p>
                      <a:pPr marL="0" marR="0" indent="0">
                        <a:spcBef>
                          <a:spcPts val="0"/>
                        </a:spcBef>
                        <a:spcAft>
                          <a:spcPts val="0"/>
                        </a:spcAft>
                      </a:pPr>
                      <a:r>
                        <a:rPr lang="en-US" sz="1200" dirty="0">
                          <a:effectLst/>
                          <a:latin typeface="Calibri"/>
                          <a:ea typeface="Calibri"/>
                          <a:cs typeface="Times New Roman"/>
                        </a:rPr>
                        <a:t>Because energy can only be transformed, not created (i.e., the amount of energy in the universe is constant) it must be conserved</a:t>
                      </a:r>
                      <a:r>
                        <a:rPr lang="en-US" sz="1200" dirty="0" smtClean="0">
                          <a:effectLst/>
                          <a:latin typeface="Calibri"/>
                          <a:ea typeface="Calibri"/>
                          <a:cs typeface="Times New Roman"/>
                        </a:rPr>
                        <a:t>.</a:t>
                      </a:r>
                      <a:endParaRPr lang="en-US" sz="1200" dirty="0">
                        <a:effectLst/>
                        <a:latin typeface="Calibri"/>
                        <a:ea typeface="Calibri"/>
                        <a:cs typeface="Times New Roman"/>
                      </a:endParaRPr>
                    </a:p>
                  </a:txBody>
                  <a:tcPr marL="64324" marR="64324" marT="64324" marB="643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a:effectLst/>
                          <a:latin typeface="Calibri"/>
                          <a:ea typeface="Calibri"/>
                          <a:cs typeface="Times New Roman"/>
                        </a:rPr>
                        <a:t>How is energy conserved in transforming one form of energy to another? </a:t>
                      </a:r>
                    </a:p>
                    <a:p>
                      <a:pPr marL="228600" marR="0" indent="-228600">
                        <a:spcBef>
                          <a:spcPts val="0"/>
                        </a:spcBef>
                        <a:spcAft>
                          <a:spcPts val="0"/>
                        </a:spcAft>
                      </a:pPr>
                      <a:r>
                        <a:rPr lang="en-US" sz="1050">
                          <a:effectLst/>
                          <a:latin typeface="Calibri"/>
                          <a:ea typeface="Calibri"/>
                          <a:cs typeface="Times New Roman"/>
                        </a:rPr>
                        <a:t>How is the amount of energy available to do work changed when some energy is lost as heat during transformation?</a:t>
                      </a: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050" dirty="0">
                          <a:effectLst/>
                          <a:latin typeface="Calibri"/>
                          <a:ea typeface="Calibri"/>
                          <a:cs typeface="Times New Roman"/>
                        </a:rPr>
                        <a:t>How does the law of conservation of energy help us solve problems involving complex systems?</a:t>
                      </a:r>
                    </a:p>
                    <a:p>
                      <a:pPr marL="228600" marR="0" indent="-228600">
                        <a:spcBef>
                          <a:spcPts val="0"/>
                        </a:spcBef>
                        <a:spcAft>
                          <a:spcPts val="0"/>
                        </a:spcAft>
                      </a:pPr>
                      <a:r>
                        <a:rPr lang="en-US" sz="1050" dirty="0">
                          <a:effectLst/>
                          <a:latin typeface="Calibri"/>
                          <a:ea typeface="Calibri"/>
                          <a:cs typeface="Times New Roman"/>
                        </a:rPr>
                        <a:t>Why is it incorrect to say that energy is ‘lost’ in a transformation? </a:t>
                      </a: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688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5534"/>
            <a:ext cx="8229600" cy="4572000"/>
          </a:xfrm>
        </p:spPr>
        <p:txBody>
          <a:bodyPr/>
          <a:lstStyle/>
          <a:p>
            <a:pPr marL="45720" indent="0">
              <a:buNone/>
            </a:pPr>
            <a:r>
              <a:rPr lang="en-US" i="1" dirty="0" smtClean="0">
                <a:latin typeface="+mj-lt"/>
              </a:rPr>
              <a:t>What do the generalizations mean?</a:t>
            </a:r>
          </a:p>
          <a:p>
            <a:pPr marL="777240" lvl="3" indent="-457200">
              <a:buClr>
                <a:srgbClr val="197A9B"/>
              </a:buClr>
            </a:pPr>
            <a:r>
              <a:rPr lang="en-US" altLang="en-US" sz="2800" dirty="0" smtClean="0">
                <a:latin typeface="+mj-lt"/>
              </a:rPr>
              <a:t>What examples </a:t>
            </a:r>
            <a:r>
              <a:rPr lang="en-US" altLang="en-US" sz="2800" dirty="0">
                <a:latin typeface="+mj-lt"/>
              </a:rPr>
              <a:t>would illustrate the </a:t>
            </a:r>
            <a:r>
              <a:rPr lang="en-US" altLang="en-US" sz="2800" dirty="0" smtClean="0">
                <a:latin typeface="+mj-lt"/>
              </a:rPr>
              <a:t>generalization?</a:t>
            </a:r>
            <a:endParaRPr lang="en-US" altLang="en-US" sz="2800" dirty="0">
              <a:latin typeface="+mj-lt"/>
            </a:endParaRPr>
          </a:p>
          <a:p>
            <a:pPr marL="777240" lvl="3" indent="-457200">
              <a:buClr>
                <a:srgbClr val="197A9B"/>
              </a:buClr>
            </a:pPr>
            <a:r>
              <a:rPr lang="en-US" altLang="en-US" sz="2800" dirty="0">
                <a:latin typeface="+mj-lt"/>
              </a:rPr>
              <a:t>W</a:t>
            </a:r>
            <a:r>
              <a:rPr lang="en-US" altLang="en-US" sz="2800" dirty="0" smtClean="0">
                <a:latin typeface="+mj-lt"/>
              </a:rPr>
              <a:t>hat </a:t>
            </a:r>
            <a:r>
              <a:rPr lang="en-US" altLang="en-US" sz="2800" dirty="0">
                <a:latin typeface="+mj-lt"/>
              </a:rPr>
              <a:t>content, concepts, and skills could be taught in order to help students reach the </a:t>
            </a:r>
            <a:r>
              <a:rPr lang="en-US" altLang="en-US" sz="2800" dirty="0" smtClean="0">
                <a:latin typeface="+mj-lt"/>
              </a:rPr>
              <a:t>generalization?</a:t>
            </a:r>
          </a:p>
          <a:p>
            <a:pPr marL="777240" lvl="3" indent="-457200">
              <a:buClr>
                <a:srgbClr val="197A9B"/>
              </a:buClr>
            </a:pPr>
            <a:r>
              <a:rPr lang="en-US" altLang="en-US" sz="2800" dirty="0" smtClean="0">
                <a:latin typeface="+mj-lt"/>
              </a:rPr>
              <a:t>What needs to be taught?</a:t>
            </a:r>
          </a:p>
          <a:p>
            <a:pPr marL="777240" lvl="3" indent="-457200">
              <a:buClr>
                <a:srgbClr val="197A9B"/>
              </a:buClr>
            </a:pPr>
            <a:r>
              <a:rPr lang="en-US" altLang="en-US" sz="2800" dirty="0" smtClean="0">
                <a:latin typeface="+mj-lt"/>
              </a:rPr>
              <a:t>What have I done in the past or am currently doing?</a:t>
            </a:r>
            <a:endParaRPr lang="en-US" altLang="en-US" sz="2800" dirty="0">
              <a:latin typeface="+mj-lt"/>
            </a:endParaRPr>
          </a:p>
          <a:p>
            <a:pPr marL="45720" indent="0">
              <a:buNone/>
            </a:pPr>
            <a:endParaRPr lang="en-US" b="1" dirty="0"/>
          </a:p>
        </p:txBody>
      </p:sp>
      <p:sp>
        <p:nvSpPr>
          <p:cNvPr id="4" name="TextBox 3"/>
          <p:cNvSpPr txBox="1"/>
          <p:nvPr/>
        </p:nvSpPr>
        <p:spPr>
          <a:xfrm>
            <a:off x="457200" y="609599"/>
            <a:ext cx="8382000" cy="584775"/>
          </a:xfrm>
          <a:prstGeom prst="rect">
            <a:avLst/>
          </a:prstGeom>
          <a:noFill/>
        </p:spPr>
        <p:txBody>
          <a:bodyPr wrap="square" rtlCol="0">
            <a:spAutoFit/>
          </a:bodyPr>
          <a:lstStyle/>
          <a:p>
            <a:pPr algn="ctr"/>
            <a:r>
              <a:rPr lang="en-US" sz="3200" b="1" dirty="0" smtClean="0">
                <a:latin typeface="+mj-lt"/>
              </a:rPr>
              <a:t>Digging into the Generalizations</a:t>
            </a:r>
            <a:endParaRPr lang="en-US" sz="3200" b="1" dirty="0">
              <a:latin typeface="+mj-lt"/>
            </a:endParaRPr>
          </a:p>
        </p:txBody>
      </p:sp>
    </p:spTree>
    <p:extLst>
      <p:ext uri="{BB962C8B-B14F-4D97-AF65-F5344CB8AC3E}">
        <p14:creationId xmlns:p14="http://schemas.microsoft.com/office/powerpoint/2010/main" val="77288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sz="3200" dirty="0"/>
              <a:t>The KEY </a:t>
            </a:r>
            <a:r>
              <a:rPr lang="en-US" sz="3200" dirty="0" smtClean="0"/>
              <a:t>Generalization- The all </a:t>
            </a:r>
            <a:r>
              <a:rPr lang="en-US" sz="3200" dirty="0"/>
              <a:t>encompassing heart of the unit! </a:t>
            </a:r>
          </a:p>
        </p:txBody>
      </p:sp>
      <p:graphicFrame>
        <p:nvGraphicFramePr>
          <p:cNvPr id="4" name="Table 3"/>
          <p:cNvGraphicFramePr>
            <a:graphicFrameLocks noGrp="1"/>
          </p:cNvGraphicFramePr>
          <p:nvPr>
            <p:extLst>
              <p:ext uri="{D42A27DB-BD31-4B8C-83A1-F6EECF244321}">
                <p14:modId xmlns:p14="http://schemas.microsoft.com/office/powerpoint/2010/main" val="3199467194"/>
              </p:ext>
            </p:extLst>
          </p:nvPr>
        </p:nvGraphicFramePr>
        <p:xfrm>
          <a:off x="304800" y="2438400"/>
          <a:ext cx="8229600" cy="3505199"/>
        </p:xfrm>
        <a:graphic>
          <a:graphicData uri="http://schemas.openxmlformats.org/drawingml/2006/table">
            <a:tbl>
              <a:tblPr firstRow="1" firstCol="1" bandRow="1"/>
              <a:tblGrid>
                <a:gridCol w="3048000"/>
                <a:gridCol w="5181600"/>
              </a:tblGrid>
              <a:tr h="1349547">
                <a:tc>
                  <a:txBody>
                    <a:bodyPr/>
                    <a:lstStyle/>
                    <a:p>
                      <a:pPr marL="0" marR="0" indent="0">
                        <a:spcBef>
                          <a:spcPts val="0"/>
                        </a:spcBef>
                        <a:spcAft>
                          <a:spcPts val="0"/>
                        </a:spcAft>
                      </a:pPr>
                      <a:r>
                        <a:rPr lang="en-US" sz="1800" b="1" dirty="0">
                          <a:solidFill>
                            <a:srgbClr val="000000"/>
                          </a:solidFill>
                          <a:effectLst/>
                          <a:latin typeface="Calibri"/>
                          <a:ea typeface="Times New Roman"/>
                          <a:cs typeface="Times New Roman"/>
                        </a:rPr>
                        <a:t>Key Generalization:</a:t>
                      </a:r>
                      <a:endParaRPr lang="en-US" sz="18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1800" dirty="0">
                          <a:effectLst/>
                          <a:latin typeface="Calibri"/>
                          <a:ea typeface="Calibri"/>
                          <a:cs typeface="Times New Roman"/>
                        </a:rPr>
                        <a:t>Because energy can only be transformed, not created (i.e., the amount of energy in the universe is constant) it must be conserved</a:t>
                      </a: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547">
                <a:tc rowSpan="2">
                  <a:txBody>
                    <a:bodyPr/>
                    <a:lstStyle/>
                    <a:p>
                      <a:pPr marL="0" marR="0" indent="0">
                        <a:spcBef>
                          <a:spcPts val="0"/>
                        </a:spcBef>
                        <a:spcAft>
                          <a:spcPts val="0"/>
                        </a:spcAft>
                      </a:pPr>
                      <a:r>
                        <a:rPr lang="en-US" sz="1800" b="1" dirty="0">
                          <a:solidFill>
                            <a:srgbClr val="000000"/>
                          </a:solidFill>
                          <a:effectLst/>
                          <a:latin typeface="Calibri"/>
                          <a:ea typeface="Times New Roman"/>
                          <a:cs typeface="Times New Roman"/>
                        </a:rPr>
                        <a:t>Supporting Generalizations:</a:t>
                      </a:r>
                      <a:endParaRPr lang="en-US" sz="18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1800">
                          <a:effectLst/>
                          <a:latin typeface="Calibri"/>
                          <a:ea typeface="Calibri"/>
                          <a:cs typeface="Times New Roman"/>
                        </a:rPr>
                        <a:t>The diversity of forms of energy in our physical world plays a significant role in living systems and Earth’s systems</a:t>
                      </a: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05">
                <a:tc vMerge="1">
                  <a:txBody>
                    <a:bodyPr/>
                    <a:lstStyle/>
                    <a:p>
                      <a:endParaRPr lang="en-US"/>
                    </a:p>
                  </a:txBody>
                  <a:tcPr/>
                </a:tc>
                <a:tc>
                  <a:txBody>
                    <a:bodyPr/>
                    <a:lstStyle/>
                    <a:p>
                      <a:pPr marL="182880" marR="0" indent="-182880">
                        <a:spcBef>
                          <a:spcPts val="0"/>
                        </a:spcBef>
                        <a:spcAft>
                          <a:spcPts val="0"/>
                        </a:spcAft>
                      </a:pPr>
                      <a:r>
                        <a:rPr lang="en-US" sz="1800" dirty="0">
                          <a:effectLst/>
                          <a:latin typeface="Calibri"/>
                          <a:ea typeface="Calibri"/>
                          <a:cs typeface="Times New Roman"/>
                        </a:rPr>
                        <a:t>Energy is transformed in order to be available for a variety of work</a:t>
                      </a: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7" name="Straight Connector 6"/>
          <p:cNvCxnSpPr/>
          <p:nvPr/>
        </p:nvCxnSpPr>
        <p:spPr>
          <a:xfrm>
            <a:off x="304800" y="2438400"/>
            <a:ext cx="30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3810000"/>
            <a:ext cx="30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8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dirty="0" smtClean="0"/>
              <a:t>The Capstone Performance Assessment-R.A.F.T.</a:t>
            </a:r>
            <a:endParaRPr lang="en-US" sz="3200" dirty="0"/>
          </a:p>
        </p:txBody>
      </p:sp>
      <p:sp>
        <p:nvSpPr>
          <p:cNvPr id="3" name="Content Placeholder 2"/>
          <p:cNvSpPr>
            <a:spLocks noGrp="1"/>
          </p:cNvSpPr>
          <p:nvPr>
            <p:ph idx="1"/>
          </p:nvPr>
        </p:nvSpPr>
        <p:spPr>
          <a:xfrm>
            <a:off x="457200" y="1828800"/>
            <a:ext cx="8229600" cy="4267200"/>
          </a:xfrm>
        </p:spPr>
        <p:txBody>
          <a:bodyPr/>
          <a:lstStyle/>
          <a:p>
            <a:r>
              <a:rPr lang="en-US" sz="2000" dirty="0" smtClean="0"/>
              <a:t>Key generalization-the basis for the creation of the PA (RAFT):</a:t>
            </a:r>
          </a:p>
          <a:p>
            <a:pPr lvl="1"/>
            <a:r>
              <a:rPr lang="en-US" sz="2000" b="1" dirty="0"/>
              <a:t>R</a:t>
            </a:r>
            <a:r>
              <a:rPr lang="en-US" sz="2000" dirty="0"/>
              <a:t>ole: Who are you? </a:t>
            </a:r>
            <a:r>
              <a:rPr lang="en-US" sz="2000" dirty="0" smtClean="0"/>
              <a:t>A scientist? </a:t>
            </a:r>
            <a:r>
              <a:rPr lang="en-US" sz="2000" dirty="0"/>
              <a:t>A </a:t>
            </a:r>
            <a:r>
              <a:rPr lang="en-US" sz="2000" dirty="0" smtClean="0"/>
              <a:t>community member? A student?</a:t>
            </a:r>
            <a:endParaRPr lang="en-US" sz="2000" dirty="0"/>
          </a:p>
          <a:p>
            <a:pPr lvl="1"/>
            <a:r>
              <a:rPr lang="en-US" sz="2000" b="1" dirty="0"/>
              <a:t>A</a:t>
            </a:r>
            <a:r>
              <a:rPr lang="en-US" sz="2000" dirty="0"/>
              <a:t>udience: To whom are you writing/speaking/presenting? A political </a:t>
            </a:r>
            <a:r>
              <a:rPr lang="en-US" sz="2000" dirty="0" smtClean="0"/>
              <a:t>forum? School Board?  City Council?</a:t>
            </a:r>
            <a:endParaRPr lang="en-US" sz="2000" dirty="0"/>
          </a:p>
          <a:p>
            <a:pPr lvl="1"/>
            <a:r>
              <a:rPr lang="en-US" sz="2000" b="1" dirty="0"/>
              <a:t>F</a:t>
            </a:r>
            <a:r>
              <a:rPr lang="en-US" sz="2000" dirty="0"/>
              <a:t>ormat: In what format are you writing/speaking/presenting? A letter? An advertisement? A speech</a:t>
            </a:r>
            <a:r>
              <a:rPr lang="en-US" sz="2000" dirty="0" smtClean="0"/>
              <a:t>? A report?</a:t>
            </a:r>
            <a:endParaRPr lang="en-US" sz="2000" dirty="0"/>
          </a:p>
          <a:p>
            <a:pPr lvl="1"/>
            <a:r>
              <a:rPr lang="en-US" sz="2000" b="1" dirty="0"/>
              <a:t>T</a:t>
            </a:r>
            <a:r>
              <a:rPr lang="en-US" sz="2000" dirty="0"/>
              <a:t>opic: What are you writing/speaking/presenting about</a:t>
            </a:r>
            <a:r>
              <a:rPr lang="en-US" sz="2000" dirty="0" smtClean="0"/>
              <a:t> ?</a:t>
            </a:r>
          </a:p>
          <a:p>
            <a:pPr marL="365760" lvl="1" indent="0">
              <a:buNone/>
            </a:pPr>
            <a:endParaRPr lang="en-US" sz="2000" dirty="0" smtClean="0"/>
          </a:p>
          <a:p>
            <a:r>
              <a:rPr lang="en-US" sz="2000" b="1" dirty="0"/>
              <a:t>R:</a:t>
            </a:r>
            <a:r>
              <a:rPr lang="en-US" sz="2000" dirty="0"/>
              <a:t> </a:t>
            </a:r>
            <a:r>
              <a:rPr lang="en-US" sz="2000" dirty="0" smtClean="0"/>
              <a:t>Student</a:t>
            </a:r>
            <a:r>
              <a:rPr lang="en-US" sz="2000" dirty="0"/>
              <a:t/>
            </a:r>
            <a:br>
              <a:rPr lang="en-US" sz="2000" dirty="0"/>
            </a:br>
            <a:r>
              <a:rPr lang="en-US" sz="2000" b="1" dirty="0"/>
              <a:t>A:</a:t>
            </a:r>
            <a:r>
              <a:rPr lang="en-US" sz="2000" dirty="0"/>
              <a:t> </a:t>
            </a:r>
            <a:r>
              <a:rPr lang="en-US" sz="2000" dirty="0" smtClean="0"/>
              <a:t>Local School Board</a:t>
            </a:r>
            <a:r>
              <a:rPr lang="en-US" sz="2000" dirty="0"/>
              <a:t/>
            </a:r>
            <a:br>
              <a:rPr lang="en-US" sz="2000" dirty="0"/>
            </a:br>
            <a:r>
              <a:rPr lang="en-US" sz="2000" b="1" dirty="0"/>
              <a:t>F:</a:t>
            </a:r>
            <a:r>
              <a:rPr lang="en-US" sz="2000" dirty="0"/>
              <a:t> </a:t>
            </a:r>
            <a:r>
              <a:rPr lang="en-US" sz="2000" dirty="0" smtClean="0"/>
              <a:t>Report</a:t>
            </a:r>
            <a:r>
              <a:rPr lang="en-US" sz="2000" dirty="0"/>
              <a:t/>
            </a:r>
            <a:br>
              <a:rPr lang="en-US" sz="2000" dirty="0"/>
            </a:br>
            <a:r>
              <a:rPr lang="en-US" sz="2000" b="1" dirty="0"/>
              <a:t>T:</a:t>
            </a:r>
            <a:r>
              <a:rPr lang="en-US" sz="2000" dirty="0"/>
              <a:t> </a:t>
            </a:r>
            <a:r>
              <a:rPr lang="en-US" sz="2000" dirty="0" smtClean="0"/>
              <a:t>Decreasing energy consumption across the district</a:t>
            </a:r>
            <a:endParaRPr lang="en-US" sz="2000" dirty="0"/>
          </a:p>
          <a:p>
            <a:pPr lvl="2"/>
            <a:endParaRPr lang="en-US" sz="1600" dirty="0"/>
          </a:p>
        </p:txBody>
      </p:sp>
    </p:spTree>
    <p:extLst>
      <p:ext uri="{BB962C8B-B14F-4D97-AF65-F5344CB8AC3E}">
        <p14:creationId xmlns:p14="http://schemas.microsoft.com/office/powerpoint/2010/main" val="24971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293528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57200" y="-1371600"/>
            <a:ext cx="8229600" cy="1143000"/>
          </a:xfrm>
        </p:spPr>
        <p:txBody>
          <a:bodyPr/>
          <a:lstStyle/>
          <a:p>
            <a:pPr eaLnBrk="1" hangingPunct="1"/>
            <a:r>
              <a:rPr lang="en-US" altLang="en-US" smtClean="0"/>
              <a:t>How to Chat</a:t>
            </a:r>
          </a:p>
        </p:txBody>
      </p:sp>
    </p:spTree>
    <p:extLst>
      <p:ext uri="{BB962C8B-B14F-4D97-AF65-F5344CB8AC3E}">
        <p14:creationId xmlns:p14="http://schemas.microsoft.com/office/powerpoint/2010/main" val="4086584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dirty="0" smtClean="0"/>
              <a:t>Performance Assessment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3631261"/>
              </p:ext>
            </p:extLst>
          </p:nvPr>
        </p:nvGraphicFramePr>
        <p:xfrm>
          <a:off x="457200" y="1976393"/>
          <a:ext cx="8229600" cy="3723894"/>
        </p:xfrm>
        <a:graphic>
          <a:graphicData uri="http://schemas.openxmlformats.org/drawingml/2006/table">
            <a:tbl>
              <a:tblPr firstRow="1" firstCol="1" bandRow="1"/>
              <a:tblGrid>
                <a:gridCol w="1066800"/>
                <a:gridCol w="7162800"/>
              </a:tblGrid>
              <a:tr h="1328166">
                <a:tc>
                  <a:txBody>
                    <a:bodyPr/>
                    <a:lstStyle/>
                    <a:p>
                      <a:pPr marL="0" marR="0">
                        <a:lnSpc>
                          <a:spcPct val="115000"/>
                        </a:lnSpc>
                        <a:spcBef>
                          <a:spcPts val="0"/>
                        </a:spcBef>
                        <a:spcAft>
                          <a:spcPts val="0"/>
                        </a:spcAft>
                      </a:pPr>
                      <a:r>
                        <a:rPr lang="en-US" sz="1600" b="1" dirty="0" smtClean="0">
                          <a:solidFill>
                            <a:srgbClr val="000000"/>
                          </a:solidFill>
                          <a:effectLst/>
                          <a:latin typeface="Calibri"/>
                          <a:ea typeface="Times New Roman"/>
                          <a:cs typeface="Times New Roman"/>
                        </a:rPr>
                        <a:t>R.A.F.T.</a:t>
                      </a:r>
                    </a:p>
                    <a:p>
                      <a:pPr marL="0" marR="0">
                        <a:lnSpc>
                          <a:spcPct val="115000"/>
                        </a:lnSpc>
                        <a:spcBef>
                          <a:spcPts val="0"/>
                        </a:spcBef>
                        <a:spcAft>
                          <a:spcPts val="0"/>
                        </a:spcAft>
                      </a:pPr>
                      <a:endParaRPr lang="en-US" sz="16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r>
                        <a:rPr lang="en-US" sz="1600" kern="1200" dirty="0" smtClean="0">
                          <a:solidFill>
                            <a:schemeClr val="tx1"/>
                          </a:solidFill>
                          <a:effectLst/>
                          <a:latin typeface="+mn-lt"/>
                          <a:ea typeface="+mn-ea"/>
                          <a:cs typeface="+mn-cs"/>
                        </a:rPr>
                        <a:t>You have been asked by your local school board to investigate four scenarios around decreasing energy consumption across the district in order to conserve energy and to create a report recommending two of the four for consideration.  In your investigation you must calculate efficiency and total energy used, compare current energy usage to the proposed options, explain why there is not 100% efficiency for any option, and what happens to the unusable energy.   In your report you must recommend two options that lead to decreased energy consumption, provide written rationale based on data collected, and support recommendations using graphical representation of data.</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Scenarios:</a:t>
                      </a:r>
                    </a:p>
                    <a:p>
                      <a:pPr lvl="0"/>
                      <a:r>
                        <a:rPr lang="en-US" sz="1600" kern="1200" dirty="0" smtClean="0">
                          <a:solidFill>
                            <a:schemeClr val="tx1"/>
                          </a:solidFill>
                          <a:effectLst/>
                          <a:latin typeface="+mn-lt"/>
                          <a:ea typeface="+mn-ea"/>
                          <a:cs typeface="+mn-cs"/>
                        </a:rPr>
                        <a:t>Replace 50,000 inefficient light bulbs with high efficiency L.E.D. bulbs.</a:t>
                      </a:r>
                    </a:p>
                    <a:p>
                      <a:pPr lvl="0"/>
                      <a:r>
                        <a:rPr lang="en-US" sz="1600" kern="1200" dirty="0" smtClean="0">
                          <a:solidFill>
                            <a:schemeClr val="tx1"/>
                          </a:solidFill>
                          <a:effectLst/>
                          <a:latin typeface="+mn-lt"/>
                          <a:ea typeface="+mn-ea"/>
                          <a:cs typeface="+mn-cs"/>
                        </a:rPr>
                        <a:t>Replace school’s current gas-powered lawnmower with electrical lawnmower. </a:t>
                      </a:r>
                    </a:p>
                    <a:p>
                      <a:pPr lvl="0"/>
                      <a:r>
                        <a:rPr lang="en-US" sz="1600" kern="1200" dirty="0" smtClean="0">
                          <a:solidFill>
                            <a:schemeClr val="tx1"/>
                          </a:solidFill>
                          <a:effectLst/>
                          <a:latin typeface="+mn-lt"/>
                          <a:ea typeface="+mn-ea"/>
                          <a:cs typeface="+mn-cs"/>
                        </a:rPr>
                        <a:t>Replace current computer screens with newer models. </a:t>
                      </a:r>
                    </a:p>
                    <a:p>
                      <a:pPr lvl="0"/>
                      <a:r>
                        <a:rPr lang="en-US" sz="1600" kern="1200" dirty="0" smtClean="0">
                          <a:solidFill>
                            <a:schemeClr val="tx1"/>
                          </a:solidFill>
                          <a:effectLst/>
                          <a:latin typeface="+mn-lt"/>
                          <a:ea typeface="+mn-ea"/>
                          <a:cs typeface="+mn-cs"/>
                        </a:rPr>
                        <a:t>Replace soda machines with candy machines.     </a:t>
                      </a:r>
                      <a:endParaRPr lang="en-US" sz="1600" kern="1200" dirty="0">
                        <a:solidFill>
                          <a:schemeClr val="tx1"/>
                        </a:solidFill>
                        <a:effectLst/>
                        <a:latin typeface="+mn-lt"/>
                        <a:ea typeface="+mn-ea"/>
                        <a:cs typeface="+mn-cs"/>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2756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7311665"/>
              </p:ext>
            </p:extLst>
          </p:nvPr>
        </p:nvGraphicFramePr>
        <p:xfrm>
          <a:off x="28574" y="609600"/>
          <a:ext cx="9115425" cy="5781585"/>
        </p:xfrm>
        <a:graphic>
          <a:graphicData uri="http://schemas.openxmlformats.org/drawingml/2006/table">
            <a:tbl>
              <a:tblPr firstRow="1" firstCol="1" bandRow="1">
                <a:tableStyleId>{5C22544A-7EE6-4342-B048-85BDC9FD1C3A}</a:tableStyleId>
              </a:tblPr>
              <a:tblGrid>
                <a:gridCol w="2281388"/>
                <a:gridCol w="6834037"/>
              </a:tblGrid>
              <a:tr h="220049">
                <a:tc gridSpan="2">
                  <a:txBody>
                    <a:bodyPr/>
                    <a:lstStyle/>
                    <a:p>
                      <a:pPr marL="0" marR="0" indent="0">
                        <a:spcBef>
                          <a:spcPts val="0"/>
                        </a:spcBef>
                        <a:spcAft>
                          <a:spcPts val="0"/>
                        </a:spcAft>
                      </a:pPr>
                      <a:r>
                        <a:rPr lang="en-US" sz="1050" dirty="0">
                          <a:solidFill>
                            <a:schemeClr val="tx1"/>
                          </a:solidFill>
                          <a:effectLst/>
                        </a:rPr>
                        <a:t>Performance Assessment: The capstone/summative assessment for this unit.</a:t>
                      </a:r>
                      <a:endParaRPr lang="en-US" sz="1050" dirty="0">
                        <a:solidFill>
                          <a:schemeClr val="tx1"/>
                        </a:solidFill>
                        <a:effectLst/>
                        <a:latin typeface="Calibri"/>
                        <a:ea typeface="Calibri"/>
                        <a:cs typeface="Times New Roman"/>
                      </a:endParaRPr>
                    </a:p>
                  </a:txBody>
                  <a:tcPr marL="51615" marR="51615" marT="26032" marB="26032">
                    <a:solidFill>
                      <a:schemeClr val="bg1">
                        <a:lumMod val="65000"/>
                      </a:schemeClr>
                    </a:solidFill>
                  </a:tcPr>
                </a:tc>
                <a:tc hMerge="1">
                  <a:txBody>
                    <a:bodyPr/>
                    <a:lstStyle/>
                    <a:p>
                      <a:endParaRPr lang="en-US"/>
                    </a:p>
                  </a:txBody>
                  <a:tcPr/>
                </a:tc>
              </a:tr>
              <a:tr h="525547">
                <a:tc>
                  <a:txBody>
                    <a:bodyPr/>
                    <a:lstStyle/>
                    <a:p>
                      <a:pPr marL="0" marR="0" indent="0">
                        <a:spcBef>
                          <a:spcPts val="0"/>
                        </a:spcBef>
                        <a:spcAft>
                          <a:spcPts val="0"/>
                        </a:spcAft>
                      </a:pPr>
                      <a:r>
                        <a:rPr lang="en-US" sz="1050">
                          <a:solidFill>
                            <a:schemeClr val="tx1"/>
                          </a:solidFill>
                          <a:effectLst/>
                        </a:rPr>
                        <a:t>Claims: </a:t>
                      </a:r>
                    </a:p>
                    <a:p>
                      <a:pPr marL="0" marR="0" indent="0">
                        <a:spcBef>
                          <a:spcPts val="0"/>
                        </a:spcBef>
                        <a:spcAft>
                          <a:spcPts val="0"/>
                        </a:spcAft>
                      </a:pPr>
                      <a:r>
                        <a:rPr lang="en-US" sz="1050">
                          <a:solidFill>
                            <a:schemeClr val="tx1"/>
                          </a:solidFill>
                          <a:effectLst/>
                        </a:rPr>
                        <a:t>(Key generalization(s) to be mastered and demonstrated through the capstone assessment.)</a:t>
                      </a:r>
                      <a:endParaRPr lang="en-US" sz="1050">
                        <a:solidFill>
                          <a:schemeClr val="tx1"/>
                        </a:solidFill>
                        <a:effectLst/>
                        <a:latin typeface="Calibri"/>
                        <a:ea typeface="Calibri"/>
                        <a:cs typeface="Times New Roman"/>
                      </a:endParaRPr>
                    </a:p>
                  </a:txBody>
                  <a:tcPr marL="51615" marR="51615" marT="26032" marB="26032">
                    <a:solidFill>
                      <a:schemeClr val="bg1">
                        <a:lumMod val="65000"/>
                      </a:schemeClr>
                    </a:solidFill>
                  </a:tcPr>
                </a:tc>
                <a:tc>
                  <a:txBody>
                    <a:bodyPr/>
                    <a:lstStyle/>
                    <a:p>
                      <a:pPr marL="182880" marR="0" indent="-182880">
                        <a:spcBef>
                          <a:spcPts val="0"/>
                        </a:spcBef>
                        <a:spcAft>
                          <a:spcPts val="0"/>
                        </a:spcAft>
                      </a:pPr>
                      <a:r>
                        <a:rPr lang="en-US" sz="900" dirty="0">
                          <a:effectLst/>
                        </a:rPr>
                        <a:t>Because energy can only be transformed, not created (i.e., the amount of energy in the universe is constant) it must be conserved.</a:t>
                      </a:r>
                      <a:endParaRPr lang="en-US" sz="900" dirty="0">
                        <a:effectLst/>
                        <a:latin typeface="Calibri"/>
                        <a:ea typeface="Calibri"/>
                        <a:cs typeface="Times New Roman"/>
                      </a:endParaRPr>
                    </a:p>
                  </a:txBody>
                  <a:tcPr marL="51615" marR="51615" marT="26032" marB="26032">
                    <a:solidFill>
                      <a:schemeClr val="bg1">
                        <a:lumMod val="65000"/>
                      </a:schemeClr>
                    </a:solidFill>
                  </a:tcPr>
                </a:tc>
              </a:tr>
              <a:tr h="2154733">
                <a:tc>
                  <a:txBody>
                    <a:bodyPr/>
                    <a:lstStyle/>
                    <a:p>
                      <a:pPr marL="0" marR="0" indent="0">
                        <a:spcBef>
                          <a:spcPts val="0"/>
                        </a:spcBef>
                        <a:spcAft>
                          <a:spcPts val="0"/>
                        </a:spcAft>
                      </a:pPr>
                      <a:r>
                        <a:rPr lang="en-US" sz="1050" dirty="0">
                          <a:solidFill>
                            <a:schemeClr val="tx1"/>
                          </a:solidFill>
                          <a:effectLst/>
                        </a:rPr>
                        <a:t>Stimulus Material:</a:t>
                      </a:r>
                    </a:p>
                    <a:p>
                      <a:pPr marL="0" marR="0" indent="0">
                        <a:spcBef>
                          <a:spcPts val="0"/>
                        </a:spcBef>
                        <a:spcAft>
                          <a:spcPts val="0"/>
                        </a:spcAft>
                      </a:pPr>
                      <a:r>
                        <a:rPr lang="en-US" sz="1050" dirty="0">
                          <a:solidFill>
                            <a:schemeClr val="tx1"/>
                          </a:solidFill>
                          <a:effectLst/>
                        </a:rPr>
                        <a:t>(Engaging scenario that includes role, audience, goal/outcome and explicitly connects the key generalization)</a:t>
                      </a:r>
                      <a:endParaRPr lang="en-US" sz="1050" dirty="0">
                        <a:solidFill>
                          <a:schemeClr val="tx1"/>
                        </a:solidFill>
                        <a:effectLst/>
                        <a:latin typeface="Calibri"/>
                        <a:ea typeface="Calibri"/>
                        <a:cs typeface="Times New Roman"/>
                      </a:endParaRPr>
                    </a:p>
                  </a:txBody>
                  <a:tcPr marL="51615" marR="51615" marT="26032" marB="26032">
                    <a:solidFill>
                      <a:schemeClr val="bg1">
                        <a:lumMod val="65000"/>
                      </a:schemeClr>
                    </a:solidFill>
                  </a:tcPr>
                </a:tc>
                <a:tc>
                  <a:txBody>
                    <a:bodyPr/>
                    <a:lstStyle/>
                    <a:p>
                      <a:pPr marL="182880" marR="0" indent="-182880">
                        <a:spcBef>
                          <a:spcPts val="0"/>
                        </a:spcBef>
                        <a:spcAft>
                          <a:spcPts val="0"/>
                        </a:spcAft>
                      </a:pPr>
                      <a:r>
                        <a:rPr lang="en-US" sz="900" dirty="0">
                          <a:effectLst/>
                        </a:rPr>
                        <a:t>You have been asked by your local school board to investigate four scenarios around decreasing energy consumption across the district in order to conserve energy and to create a report recommending two of the four for consideration.  In your investigation you must calculate efficiency and total energy used, compare current energy usage to the proposed options, explain why there is not 100% efficiency for any option, and what happens to the unusable energy.   In your report you must recommend two options that lead to decreased energy consumption, provide written rationale based on data collected, and support recommendations using graphical representation of data.</a:t>
                      </a:r>
                    </a:p>
                    <a:p>
                      <a:pPr marL="182880" marR="0" indent="-182880">
                        <a:spcBef>
                          <a:spcPts val="0"/>
                        </a:spcBef>
                        <a:spcAft>
                          <a:spcPts val="0"/>
                        </a:spcAft>
                      </a:pPr>
                      <a:r>
                        <a:rPr lang="en-US" sz="900" dirty="0">
                          <a:effectLst/>
                        </a:rPr>
                        <a:t> </a:t>
                      </a:r>
                    </a:p>
                    <a:p>
                      <a:pPr marL="182880" marR="0" indent="-182880">
                        <a:spcBef>
                          <a:spcPts val="0"/>
                        </a:spcBef>
                        <a:spcAft>
                          <a:spcPts val="0"/>
                        </a:spcAft>
                      </a:pPr>
                      <a:r>
                        <a:rPr lang="en-US" sz="900" dirty="0">
                          <a:effectLst/>
                        </a:rPr>
                        <a:t>Scenarios:</a:t>
                      </a:r>
                    </a:p>
                    <a:p>
                      <a:pPr marL="342900" marR="0" lvl="0" indent="-342900">
                        <a:spcBef>
                          <a:spcPts val="0"/>
                        </a:spcBef>
                        <a:spcAft>
                          <a:spcPts val="0"/>
                        </a:spcAft>
                        <a:buFont typeface="Symbol"/>
                        <a:buChar char=""/>
                      </a:pPr>
                      <a:r>
                        <a:rPr lang="en-US" sz="900" dirty="0">
                          <a:effectLst/>
                        </a:rPr>
                        <a:t>Replace 50,000 inefficient light bulbs with high efficiency L.E.D. bulbs.</a:t>
                      </a:r>
                    </a:p>
                    <a:p>
                      <a:pPr marL="342900" marR="0" lvl="0" indent="-342900">
                        <a:spcBef>
                          <a:spcPts val="0"/>
                        </a:spcBef>
                        <a:spcAft>
                          <a:spcPts val="0"/>
                        </a:spcAft>
                        <a:buFont typeface="Symbol"/>
                        <a:buChar char=""/>
                      </a:pPr>
                      <a:r>
                        <a:rPr lang="en-US" sz="900" dirty="0">
                          <a:effectLst/>
                        </a:rPr>
                        <a:t>Replace school’s current gas-powered lawnmower with electrical lawnmower. </a:t>
                      </a:r>
                    </a:p>
                    <a:p>
                      <a:pPr marL="342900" marR="0" lvl="0" indent="-342900">
                        <a:spcBef>
                          <a:spcPts val="0"/>
                        </a:spcBef>
                        <a:spcAft>
                          <a:spcPts val="0"/>
                        </a:spcAft>
                        <a:buFont typeface="Symbol"/>
                        <a:buChar char=""/>
                      </a:pPr>
                      <a:r>
                        <a:rPr lang="en-US" sz="900" dirty="0">
                          <a:effectLst/>
                        </a:rPr>
                        <a:t>Replace current computer screens with newer models. </a:t>
                      </a:r>
                    </a:p>
                    <a:p>
                      <a:pPr marL="342900" marR="0" lvl="0" indent="-342900">
                        <a:spcBef>
                          <a:spcPts val="0"/>
                        </a:spcBef>
                        <a:spcAft>
                          <a:spcPts val="0"/>
                        </a:spcAft>
                        <a:buFont typeface="Symbol"/>
                        <a:buChar char=""/>
                      </a:pPr>
                      <a:r>
                        <a:rPr lang="en-US" sz="900" dirty="0">
                          <a:effectLst/>
                        </a:rPr>
                        <a:t>Replace soda machines with candy machines.     </a:t>
                      </a:r>
                    </a:p>
                    <a:p>
                      <a:pPr marL="182880" marR="0" indent="-182880">
                        <a:spcBef>
                          <a:spcPts val="0"/>
                        </a:spcBef>
                        <a:spcAft>
                          <a:spcPts val="0"/>
                        </a:spcAft>
                      </a:pPr>
                      <a:r>
                        <a:rPr lang="en-US" sz="900" dirty="0">
                          <a:effectLst/>
                        </a:rPr>
                        <a:t> </a:t>
                      </a:r>
                    </a:p>
                    <a:p>
                      <a:pPr marL="182880" marR="0" indent="-182880">
                        <a:spcBef>
                          <a:spcPts val="0"/>
                        </a:spcBef>
                        <a:spcAft>
                          <a:spcPts val="0"/>
                        </a:spcAft>
                      </a:pPr>
                      <a:r>
                        <a:rPr lang="en-US" sz="900" dirty="0">
                          <a:effectLst/>
                        </a:rPr>
                        <a:t> </a:t>
                      </a:r>
                    </a:p>
                    <a:p>
                      <a:pPr marL="182880" marR="0" indent="-182880">
                        <a:spcBef>
                          <a:spcPts val="0"/>
                        </a:spcBef>
                        <a:spcAft>
                          <a:spcPts val="0"/>
                        </a:spcAft>
                      </a:pPr>
                      <a:r>
                        <a:rPr lang="en-US" sz="900" dirty="0">
                          <a:effectLst/>
                        </a:rPr>
                        <a:t>Data table should not be provided in full.  Students should be asked to calculate efficiency, input, or output given the other two. The entire final column should be blank.</a:t>
                      </a:r>
                      <a:endParaRPr lang="en-US" sz="900" dirty="0">
                        <a:effectLst/>
                        <a:latin typeface="Calibri"/>
                        <a:ea typeface="Calibri"/>
                        <a:cs typeface="Times New Roman"/>
                      </a:endParaRPr>
                    </a:p>
                  </a:txBody>
                  <a:tcPr marL="51615" marR="51615" marT="26032" marB="26032">
                    <a:solidFill>
                      <a:schemeClr val="bg1">
                        <a:lumMod val="65000"/>
                      </a:schemeClr>
                    </a:solidFill>
                  </a:tcPr>
                </a:tc>
              </a:tr>
              <a:tr h="716792">
                <a:tc>
                  <a:txBody>
                    <a:bodyPr/>
                    <a:lstStyle/>
                    <a:p>
                      <a:pPr marL="0" marR="0" indent="0">
                        <a:spcBef>
                          <a:spcPts val="0"/>
                        </a:spcBef>
                        <a:spcAft>
                          <a:spcPts val="0"/>
                        </a:spcAft>
                      </a:pPr>
                      <a:r>
                        <a:rPr lang="en-US" sz="1050">
                          <a:solidFill>
                            <a:schemeClr val="tx1"/>
                          </a:solidFill>
                          <a:effectLst/>
                        </a:rPr>
                        <a:t>Product/Evidence:</a:t>
                      </a:r>
                    </a:p>
                    <a:p>
                      <a:pPr marL="0" marR="0" indent="0">
                        <a:spcBef>
                          <a:spcPts val="0"/>
                        </a:spcBef>
                        <a:spcAft>
                          <a:spcPts val="0"/>
                        </a:spcAft>
                      </a:pPr>
                      <a:r>
                        <a:rPr lang="en-US" sz="1050">
                          <a:solidFill>
                            <a:schemeClr val="tx1"/>
                          </a:solidFill>
                          <a:effectLst/>
                        </a:rPr>
                        <a:t>(Expected product from students)</a:t>
                      </a:r>
                      <a:endParaRPr lang="en-US" sz="1050">
                        <a:solidFill>
                          <a:schemeClr val="tx1"/>
                        </a:solidFill>
                        <a:effectLst/>
                        <a:latin typeface="Calibri"/>
                        <a:ea typeface="Calibri"/>
                        <a:cs typeface="Times New Roman"/>
                      </a:endParaRPr>
                    </a:p>
                  </a:txBody>
                  <a:tcPr marL="51615" marR="51615" marT="26032" marB="26032">
                    <a:solidFill>
                      <a:schemeClr val="bg1">
                        <a:lumMod val="65000"/>
                      </a:schemeClr>
                    </a:solidFill>
                  </a:tcPr>
                </a:tc>
                <a:tc>
                  <a:txBody>
                    <a:bodyPr/>
                    <a:lstStyle/>
                    <a:p>
                      <a:pPr marL="182880" marR="0" indent="-182880">
                        <a:spcBef>
                          <a:spcPts val="0"/>
                        </a:spcBef>
                        <a:spcAft>
                          <a:spcPts val="0"/>
                        </a:spcAft>
                      </a:pPr>
                      <a:r>
                        <a:rPr lang="en-US" sz="900">
                          <a:effectLst/>
                        </a:rPr>
                        <a:t>Students will produce a report to their local school board based on their recommendations for decreasing energy consumption using energy efficiency as a consideration.  They must complete necessary calculations to fill in a data table, compare and contrast current usage and proposed options in a graphical format, provide written rationale/justification for the two selected options using data and graphs, and explain why there is not 100% efficiency with any energy usage and what happens to the unusable energy</a:t>
                      </a:r>
                      <a:endParaRPr lang="en-US" sz="900">
                        <a:effectLst/>
                        <a:latin typeface="Calibri"/>
                        <a:ea typeface="Calibri"/>
                        <a:cs typeface="Times New Roman"/>
                      </a:endParaRPr>
                    </a:p>
                  </a:txBody>
                  <a:tcPr marL="51615" marR="51615" marT="26032" marB="26032">
                    <a:solidFill>
                      <a:schemeClr val="bg1">
                        <a:lumMod val="65000"/>
                      </a:schemeClr>
                    </a:solidFill>
                  </a:tcPr>
                </a:tc>
              </a:tr>
              <a:tr h="1997867">
                <a:tc>
                  <a:txBody>
                    <a:bodyPr/>
                    <a:lstStyle/>
                    <a:p>
                      <a:pPr marL="0" marR="0" indent="0">
                        <a:spcBef>
                          <a:spcPts val="0"/>
                        </a:spcBef>
                        <a:spcAft>
                          <a:spcPts val="0"/>
                        </a:spcAft>
                      </a:pPr>
                      <a:r>
                        <a:rPr lang="en-US" sz="1050" dirty="0">
                          <a:solidFill>
                            <a:schemeClr val="tx1"/>
                          </a:solidFill>
                          <a:effectLst/>
                        </a:rPr>
                        <a:t>Differentiation:</a:t>
                      </a:r>
                    </a:p>
                    <a:p>
                      <a:pPr marL="0" marR="0" indent="0">
                        <a:spcBef>
                          <a:spcPts val="0"/>
                        </a:spcBef>
                        <a:spcAft>
                          <a:spcPts val="0"/>
                        </a:spcAft>
                      </a:pPr>
                      <a:r>
                        <a:rPr lang="en-US" sz="1050" dirty="0">
                          <a:solidFill>
                            <a:schemeClr val="tx1"/>
                          </a:solidFill>
                          <a:effectLst/>
                        </a:rPr>
                        <a:t>(Multiple modes for student expression)</a:t>
                      </a:r>
                      <a:endParaRPr lang="en-US" sz="1050" dirty="0">
                        <a:solidFill>
                          <a:schemeClr val="tx1"/>
                        </a:solidFill>
                        <a:effectLst/>
                        <a:latin typeface="Calibri"/>
                        <a:ea typeface="Calibri"/>
                        <a:cs typeface="Times New Roman"/>
                      </a:endParaRPr>
                    </a:p>
                  </a:txBody>
                  <a:tcPr marL="51615" marR="51615" marT="26032" marB="26032">
                    <a:solidFill>
                      <a:schemeClr val="bg1">
                        <a:lumMod val="65000"/>
                      </a:schemeClr>
                    </a:solidFill>
                  </a:tcPr>
                </a:tc>
                <a:tc>
                  <a:txBody>
                    <a:bodyPr/>
                    <a:lstStyle/>
                    <a:p>
                      <a:pPr marL="342900" marR="0" lvl="0" indent="-342900">
                        <a:lnSpc>
                          <a:spcPct val="115000"/>
                        </a:lnSpc>
                        <a:spcBef>
                          <a:spcPts val="0"/>
                        </a:spcBef>
                        <a:spcAft>
                          <a:spcPts val="0"/>
                        </a:spcAft>
                        <a:buFont typeface="Symbol"/>
                        <a:buChar char=""/>
                      </a:pPr>
                      <a:r>
                        <a:rPr lang="en-US" sz="900" dirty="0">
                          <a:effectLst/>
                        </a:rPr>
                        <a:t>The teacher may incorporate accommodations/modifications of IEP such as extended time, oral presentation, use of dictionaries, etc. </a:t>
                      </a:r>
                    </a:p>
                    <a:p>
                      <a:pPr marL="342900" marR="0" lvl="0" indent="-342900">
                        <a:lnSpc>
                          <a:spcPct val="115000"/>
                        </a:lnSpc>
                        <a:spcBef>
                          <a:spcPts val="0"/>
                        </a:spcBef>
                        <a:spcAft>
                          <a:spcPts val="0"/>
                        </a:spcAft>
                        <a:buFont typeface="Symbol"/>
                        <a:buChar char=""/>
                      </a:pPr>
                      <a:r>
                        <a:rPr lang="en-US" sz="900" dirty="0">
                          <a:effectLst/>
                        </a:rPr>
                        <a:t>The teacher may reduce the number of options proposed</a:t>
                      </a:r>
                    </a:p>
                    <a:p>
                      <a:pPr marL="342900" marR="0" lvl="0" indent="-342900">
                        <a:lnSpc>
                          <a:spcPct val="115000"/>
                        </a:lnSpc>
                        <a:spcBef>
                          <a:spcPts val="0"/>
                        </a:spcBef>
                        <a:spcAft>
                          <a:spcPts val="0"/>
                        </a:spcAft>
                        <a:buFont typeface="Symbol"/>
                        <a:buChar char=""/>
                      </a:pPr>
                      <a:r>
                        <a:rPr lang="en-US" sz="900" dirty="0">
                          <a:effectLst/>
                        </a:rPr>
                        <a:t>The teacher may scaffold report, providing the structure of the report (e.g., data table calculation, graph axes, stems or prompts for rationale</a:t>
                      </a:r>
                    </a:p>
                    <a:p>
                      <a:pPr marL="342900" marR="0" lvl="0" indent="-342900">
                        <a:lnSpc>
                          <a:spcPct val="115000"/>
                        </a:lnSpc>
                        <a:spcBef>
                          <a:spcPts val="0"/>
                        </a:spcBef>
                        <a:spcAft>
                          <a:spcPts val="0"/>
                        </a:spcAft>
                        <a:buFont typeface="Symbol"/>
                        <a:buChar char=""/>
                      </a:pPr>
                      <a:r>
                        <a:rPr lang="en-US" sz="900" dirty="0">
                          <a:effectLst/>
                        </a:rPr>
                        <a:t>The teacher may provide opportunity to produce a report using alternative modes of communication</a:t>
                      </a:r>
                    </a:p>
                    <a:p>
                      <a:pPr marL="342900" marR="0" lvl="0" indent="-342900">
                        <a:lnSpc>
                          <a:spcPct val="115000"/>
                        </a:lnSpc>
                        <a:spcBef>
                          <a:spcPts val="0"/>
                        </a:spcBef>
                        <a:spcAft>
                          <a:spcPts val="0"/>
                        </a:spcAft>
                        <a:buFont typeface="Symbol"/>
                        <a:buChar char=""/>
                      </a:pPr>
                      <a:r>
                        <a:rPr lang="en-US" sz="900" dirty="0">
                          <a:effectLst/>
                        </a:rPr>
                        <a:t>The teacher may provide defined independent and dependent variables for graphs and have student fill in label blanks on graph, or provide skeleton graph as a prompt</a:t>
                      </a:r>
                    </a:p>
                    <a:p>
                      <a:pPr marL="342900" marR="0" lvl="0" indent="-342900">
                        <a:lnSpc>
                          <a:spcPct val="115000"/>
                        </a:lnSpc>
                        <a:spcBef>
                          <a:spcPts val="0"/>
                        </a:spcBef>
                        <a:spcAft>
                          <a:spcPts val="0"/>
                        </a:spcAft>
                        <a:buFont typeface="Symbol"/>
                        <a:buChar char=""/>
                      </a:pPr>
                      <a:r>
                        <a:rPr lang="en-US" sz="900" dirty="0">
                          <a:effectLst/>
                        </a:rPr>
                        <a:t>The teacher may provide appropriate formulas for use during calculation</a:t>
                      </a:r>
                    </a:p>
                    <a:p>
                      <a:pPr marL="182880" marR="0" indent="-182880">
                        <a:spcBef>
                          <a:spcPts val="0"/>
                        </a:spcBef>
                        <a:spcAft>
                          <a:spcPts val="0"/>
                        </a:spcAft>
                      </a:pPr>
                      <a:r>
                        <a:rPr lang="en-US" sz="900" dirty="0">
                          <a:effectLst/>
                        </a:rPr>
                        <a:t> </a:t>
                      </a:r>
                    </a:p>
                    <a:p>
                      <a:pPr marL="342900" marR="0" lvl="0" indent="-342900">
                        <a:lnSpc>
                          <a:spcPct val="115000"/>
                        </a:lnSpc>
                        <a:spcBef>
                          <a:spcPts val="0"/>
                        </a:spcBef>
                        <a:spcAft>
                          <a:spcPts val="0"/>
                        </a:spcAft>
                        <a:buFont typeface="Symbol"/>
                        <a:buChar char=""/>
                      </a:pPr>
                      <a:r>
                        <a:rPr lang="en-US" sz="900" dirty="0">
                          <a:effectLst/>
                        </a:rPr>
                        <a:t>To extend this work, students may research options to collect own data.   Have students also research cost-effectiveness of each option and reevaluate best options in light of new information.  Have students generate own options to propose, research and evaluate.  </a:t>
                      </a:r>
                      <a:endParaRPr lang="en-US" sz="900" dirty="0">
                        <a:effectLst/>
                        <a:latin typeface="Calibri"/>
                        <a:ea typeface="Calibri"/>
                        <a:cs typeface="Times New Roman"/>
                      </a:endParaRPr>
                    </a:p>
                  </a:txBody>
                  <a:tcPr marL="51615" marR="51615" marT="26032" marB="26032">
                    <a:solidFill>
                      <a:schemeClr val="bg1">
                        <a:lumMod val="65000"/>
                      </a:schemeClr>
                    </a:solidFill>
                  </a:tcPr>
                </a:tc>
              </a:tr>
            </a:tbl>
          </a:graphicData>
        </a:graphic>
      </p:graphicFrame>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l="3204" t="23077" r="10097" b="40385"/>
          <a:stretch>
            <a:fillRect/>
          </a:stretch>
        </p:blipFill>
        <p:spPr bwMode="auto">
          <a:xfrm>
            <a:off x="1371600" y="3629025"/>
            <a:ext cx="762647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Unit Trajectory- Learning Experiences</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1"/>
            <a:ext cx="9144000" cy="5029200"/>
          </a:xfrm>
          <a:prstGeom prst="rect">
            <a:avLst/>
          </a:prstGeom>
        </p:spPr>
      </p:pic>
      <p:sp>
        <p:nvSpPr>
          <p:cNvPr id="6" name="Down Arrow 5"/>
          <p:cNvSpPr/>
          <p:nvPr/>
        </p:nvSpPr>
        <p:spPr>
          <a:xfrm rot="1430862">
            <a:off x="4467201" y="1295511"/>
            <a:ext cx="530463" cy="724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2850040"/>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384301" y="609600"/>
            <a:ext cx="8229600" cy="1143000"/>
          </a:xfrm>
        </p:spPr>
        <p:txBody>
          <a:bodyPr/>
          <a:lstStyle/>
          <a:p>
            <a:r>
              <a:rPr lang="en-US" sz="3200" dirty="0"/>
              <a:t>Instructional Unit Learning Experiences </a:t>
            </a:r>
          </a:p>
        </p:txBody>
      </p:sp>
      <p:sp>
        <p:nvSpPr>
          <p:cNvPr id="6" name="Rectangle 5"/>
          <p:cNvSpPr/>
          <p:nvPr/>
        </p:nvSpPr>
        <p:spPr>
          <a:xfrm>
            <a:off x="123822" y="1676400"/>
            <a:ext cx="8867775" cy="3505200"/>
          </a:xfrm>
          <a:prstGeom prst="rect">
            <a:avLst/>
          </a:prstGeom>
          <a:solidFill>
            <a:schemeClr val="accent4">
              <a:lumMod val="60000"/>
              <a:lumOff val="40000"/>
            </a:schemeClr>
          </a:solid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chemeClr val="tx1"/>
                </a:solidFill>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p>
        </p:txBody>
      </p:sp>
    </p:spTree>
    <p:extLst>
      <p:ext uri="{BB962C8B-B14F-4D97-AF65-F5344CB8AC3E}">
        <p14:creationId xmlns:p14="http://schemas.microsoft.com/office/powerpoint/2010/main" val="40163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lstStyle/>
          <a:p>
            <a:r>
              <a:rPr lang="en-US" sz="3200" dirty="0"/>
              <a:t>Instructional Unit Learning Experiences </a:t>
            </a:r>
          </a:p>
        </p:txBody>
      </p:sp>
      <p:graphicFrame>
        <p:nvGraphicFramePr>
          <p:cNvPr id="10" name="Table 9"/>
          <p:cNvGraphicFramePr>
            <a:graphicFrameLocks noGrp="1"/>
          </p:cNvGraphicFramePr>
          <p:nvPr>
            <p:extLst>
              <p:ext uri="{D42A27DB-BD31-4B8C-83A1-F6EECF244321}">
                <p14:modId xmlns:p14="http://schemas.microsoft.com/office/powerpoint/2010/main" val="2450407967"/>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dirty="0">
                          <a:effectLst/>
                          <a:latin typeface="Calibri"/>
                          <a:ea typeface="Calibri"/>
                          <a:cs typeface="Times New Roman"/>
                        </a:rPr>
                        <a:t>Key Skills: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24559014"/>
              </p:ext>
            </p:extLst>
          </p:nvPr>
        </p:nvGraphicFramePr>
        <p:xfrm>
          <a:off x="133350" y="1981200"/>
          <a:ext cx="8991600" cy="3429000"/>
        </p:xfrm>
        <a:graphic>
          <a:graphicData uri="http://schemas.openxmlformats.org/drawingml/2006/table">
            <a:tbl>
              <a:tblPr firstRow="1" firstCol="1" bandRow="1"/>
              <a:tblGrid>
                <a:gridCol w="2842264"/>
                <a:gridCol w="3074668"/>
                <a:gridCol w="3074668"/>
              </a:tblGrid>
              <a:tr h="3429000">
                <a:tc>
                  <a:txBody>
                    <a:bodyPr/>
                    <a:lstStyle/>
                    <a:p>
                      <a:pPr marL="0" marR="0" indent="0">
                        <a:spcBef>
                          <a:spcPts val="0"/>
                        </a:spcBef>
                        <a:spcAft>
                          <a:spcPts val="0"/>
                        </a:spcAft>
                      </a:pPr>
                      <a:r>
                        <a:rPr lang="en-US" sz="2800" b="1" dirty="0">
                          <a:effectLst/>
                          <a:latin typeface="Calibri"/>
                          <a:ea typeface="Calibri"/>
                          <a:cs typeface="Times New Roman"/>
                        </a:rPr>
                        <a:t>Generalization Connection(s):</a:t>
                      </a:r>
                      <a:endParaRPr lang="en-US" sz="2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28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28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812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64548367"/>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http://www.passmyexams.co.uk/GCSE/physics/energy-transfer.html</a:t>
                      </a:r>
                      <a:r>
                        <a:rPr lang="en-US" sz="600" dirty="0">
                          <a:effectLst/>
                          <a:latin typeface="Calibri"/>
                          <a:ea typeface="Calibri"/>
                          <a:cs typeface="Times New Roman"/>
                        </a:rPr>
                        <a:t> (Energy transformation diagrams and explanation)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http://www.math.com/school/subject2/lessons/S2U1L2GL.html</a:t>
                      </a:r>
                      <a:r>
                        <a:rPr lang="en-US" sz="600" dirty="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http://www.algebrahelp.com/worksheets/view/simplifying/oops.quiz</a:t>
                      </a:r>
                      <a:r>
                        <a:rPr lang="en-US" sz="600" dirty="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http://www.coolmath.com/prealgebra/05-order-of-operations/01-order-of-operations-why-01.htm</a:t>
                      </a:r>
                      <a:r>
                        <a:rPr lang="en-US" sz="600" dirty="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387319">
                <a:tc>
                  <a:txBody>
                    <a:bodyPr/>
                    <a:lstStyle/>
                    <a:p>
                      <a:pPr marL="0" marR="0" indent="0">
                        <a:spcBef>
                          <a:spcPts val="0"/>
                        </a:spcBef>
                        <a:spcAft>
                          <a:spcPts val="0"/>
                        </a:spcAft>
                      </a:pPr>
                      <a:r>
                        <a:rPr lang="en-US" sz="600" b="1" dirty="0">
                          <a:effectLst/>
                          <a:latin typeface="Calibri"/>
                          <a:ea typeface="Calibri"/>
                          <a:cs typeface="Times New Roman"/>
                        </a:rPr>
                        <a:t>Assessment:</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p:txBody>
          <a:bodyPr/>
          <a:lstStyle/>
          <a:p>
            <a:r>
              <a:rPr lang="en-US" sz="3200" dirty="0"/>
              <a:t>Instructional Unit Learning Experiences </a:t>
            </a:r>
          </a:p>
        </p:txBody>
      </p:sp>
      <p:graphicFrame>
        <p:nvGraphicFramePr>
          <p:cNvPr id="7" name="Table 6"/>
          <p:cNvGraphicFramePr>
            <a:graphicFrameLocks noGrp="1"/>
          </p:cNvGraphicFramePr>
          <p:nvPr>
            <p:extLst>
              <p:ext uri="{D42A27DB-BD31-4B8C-83A1-F6EECF244321}">
                <p14:modId xmlns:p14="http://schemas.microsoft.com/office/powerpoint/2010/main" val="106856603"/>
              </p:ext>
            </p:extLst>
          </p:nvPr>
        </p:nvGraphicFramePr>
        <p:xfrm>
          <a:off x="76200" y="2209800"/>
          <a:ext cx="8991600" cy="4299328"/>
        </p:xfrm>
        <a:graphic>
          <a:graphicData uri="http://schemas.openxmlformats.org/drawingml/2006/table">
            <a:tbl>
              <a:tblPr firstRow="1" firstCol="1" bandRow="1"/>
              <a:tblGrid>
                <a:gridCol w="2254439"/>
                <a:gridCol w="6737161"/>
              </a:tblGrid>
              <a:tr h="931644">
                <a:tc>
                  <a:txBody>
                    <a:bodyPr/>
                    <a:lstStyle/>
                    <a:p>
                      <a:pPr marL="0" marR="0" indent="0">
                        <a:spcBef>
                          <a:spcPts val="0"/>
                        </a:spcBef>
                        <a:spcAft>
                          <a:spcPts val="0"/>
                        </a:spcAft>
                      </a:pPr>
                      <a:r>
                        <a:rPr lang="en-US" sz="1600" b="1" dirty="0">
                          <a:effectLst/>
                          <a:latin typeface="Calibri"/>
                          <a:ea typeface="Calibri"/>
                          <a:cs typeface="Times New Roman"/>
                        </a:rPr>
                        <a:t>Teacher Resources:</a:t>
                      </a:r>
                      <a:endParaRPr lang="en-US" sz="16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u="sng">
                          <a:solidFill>
                            <a:srgbClr val="0000FF"/>
                          </a:solidFill>
                          <a:effectLst/>
                          <a:latin typeface="Calibri"/>
                          <a:ea typeface="Calibri"/>
                          <a:cs typeface="Times New Roman"/>
                          <a:hlinkClick r:id="rId2"/>
                        </a:rPr>
                        <a:t>http://examples.yourdictionary.com/law-of-conservation-of-energy-examples.html</a:t>
                      </a:r>
                      <a:r>
                        <a:rPr lang="en-US" sz="1600">
                          <a:effectLst/>
                          <a:latin typeface="Calibri"/>
                          <a:ea typeface="Calibri"/>
                          <a:cs typeface="Times New Roman"/>
                        </a:rPr>
                        <a:t> (Examples of various energy transformations)  </a:t>
                      </a:r>
                    </a:p>
                    <a:p>
                      <a:pPr marL="182880" marR="0" indent="-182880">
                        <a:spcBef>
                          <a:spcPts val="0"/>
                        </a:spcBef>
                        <a:spcAft>
                          <a:spcPts val="0"/>
                        </a:spcAft>
                      </a:pPr>
                      <a:r>
                        <a:rPr lang="en-US" sz="1600" u="sng">
                          <a:solidFill>
                            <a:srgbClr val="0000FF"/>
                          </a:solidFill>
                          <a:effectLst/>
                          <a:latin typeface="Calibri"/>
                          <a:ea typeface="Calibri"/>
                          <a:cs typeface="Times New Roman"/>
                          <a:hlinkClick r:id="rId3"/>
                        </a:rPr>
                        <a:t>http://electronics.howstuffworks.com/gadgets/travel/hand-powered-generators.htm</a:t>
                      </a:r>
                      <a:r>
                        <a:rPr lang="en-US" sz="1600">
                          <a:effectLst/>
                          <a:latin typeface="Calibri"/>
                          <a:ea typeface="Calibri"/>
                          <a:cs typeface="Times New Roman"/>
                        </a:rPr>
                        <a:t> (Explanation of how hand held generators work)  </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259356">
                <a:tc>
                  <a:txBody>
                    <a:bodyPr/>
                    <a:lstStyle/>
                    <a:p>
                      <a:pPr marL="0" marR="0" indent="0">
                        <a:spcBef>
                          <a:spcPts val="0"/>
                        </a:spcBef>
                        <a:spcAft>
                          <a:spcPts val="0"/>
                        </a:spcAft>
                      </a:pPr>
                      <a:r>
                        <a:rPr lang="en-US" sz="1600" b="1" dirty="0">
                          <a:effectLst/>
                          <a:latin typeface="Calibri"/>
                          <a:ea typeface="Calibri"/>
                          <a:cs typeface="Times New Roman"/>
                        </a:rPr>
                        <a:t>Student Resources:</a:t>
                      </a:r>
                      <a:endParaRPr lang="en-US" sz="16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u="sng" dirty="0">
                          <a:solidFill>
                            <a:srgbClr val="0000FF"/>
                          </a:solidFill>
                          <a:effectLst/>
                          <a:latin typeface="Calibri"/>
                          <a:ea typeface="Calibri"/>
                          <a:cs typeface="Times New Roman"/>
                          <a:hlinkClick r:id="rId4"/>
                        </a:rPr>
                        <a:t>http://www.passmyexams.co.uk/GCSE/physics/energy-transfer.html</a:t>
                      </a:r>
                      <a:r>
                        <a:rPr lang="en-US" sz="1600" dirty="0">
                          <a:effectLst/>
                          <a:latin typeface="Calibri"/>
                          <a:ea typeface="Calibri"/>
                          <a:cs typeface="Times New Roman"/>
                        </a:rPr>
                        <a:t> (Energy transformation diagrams and explanation)  </a:t>
                      </a:r>
                    </a:p>
                    <a:p>
                      <a:pPr marL="182880" marR="0" indent="-182880">
                        <a:spcBef>
                          <a:spcPts val="0"/>
                        </a:spcBef>
                        <a:spcAft>
                          <a:spcPts val="0"/>
                        </a:spcAft>
                      </a:pPr>
                      <a:r>
                        <a:rPr lang="en-US" sz="1600" u="sng" dirty="0">
                          <a:solidFill>
                            <a:srgbClr val="0000FF"/>
                          </a:solidFill>
                          <a:effectLst/>
                          <a:latin typeface="Calibri"/>
                          <a:ea typeface="Calibri"/>
                          <a:cs typeface="Times New Roman"/>
                          <a:hlinkClick r:id="rId5"/>
                        </a:rPr>
                        <a:t>http://www.math.com/school/subject2/lessons/S2U1L2GL.html</a:t>
                      </a:r>
                      <a:r>
                        <a:rPr lang="en-US" sz="1600" dirty="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1600" u="sng" dirty="0">
                          <a:solidFill>
                            <a:srgbClr val="0000FF"/>
                          </a:solidFill>
                          <a:effectLst/>
                          <a:latin typeface="Calibri"/>
                          <a:ea typeface="Calibri"/>
                          <a:cs typeface="Times New Roman"/>
                          <a:hlinkClick r:id="rId6"/>
                        </a:rPr>
                        <a:t>http://www.algebrahelp.com/worksheets/view/simplifying/oops.quiz</a:t>
                      </a:r>
                      <a:r>
                        <a:rPr lang="en-US" sz="1600" dirty="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1600" u="sng" dirty="0">
                          <a:solidFill>
                            <a:srgbClr val="0000FF"/>
                          </a:solidFill>
                          <a:effectLst/>
                          <a:latin typeface="Calibri"/>
                          <a:ea typeface="Calibri"/>
                          <a:cs typeface="Times New Roman"/>
                          <a:hlinkClick r:id="rId7"/>
                        </a:rPr>
                        <a:t>http://www.coolmath.com/prealgebra/05-order-of-operations/01-order-of-operations-why-01.htm</a:t>
                      </a:r>
                      <a:r>
                        <a:rPr lang="en-US" sz="1600" dirty="0">
                          <a:effectLst/>
                          <a:latin typeface="Calibri"/>
                          <a:ea typeface="Calibri"/>
                          <a:cs typeface="Times New Roman"/>
                        </a:rPr>
                        <a:t>  (Slide show overview order of operations including worked out examples and practice problems)</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3082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72088237"/>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414474" y="533400"/>
            <a:ext cx="8229600" cy="1143000"/>
          </a:xfrm>
        </p:spPr>
        <p:txBody>
          <a:bodyPr/>
          <a:lstStyle/>
          <a:p>
            <a:r>
              <a:rPr lang="en-US" sz="3200" dirty="0"/>
              <a:t>Instructional Unit Learning Experiences </a:t>
            </a:r>
          </a:p>
        </p:txBody>
      </p:sp>
      <p:graphicFrame>
        <p:nvGraphicFramePr>
          <p:cNvPr id="4" name="Table 3"/>
          <p:cNvGraphicFramePr>
            <a:graphicFrameLocks noGrp="1"/>
          </p:cNvGraphicFramePr>
          <p:nvPr>
            <p:extLst>
              <p:ext uri="{D42A27DB-BD31-4B8C-83A1-F6EECF244321}">
                <p14:modId xmlns:p14="http://schemas.microsoft.com/office/powerpoint/2010/main" val="4230733163"/>
              </p:ext>
            </p:extLst>
          </p:nvPr>
        </p:nvGraphicFramePr>
        <p:xfrm>
          <a:off x="152400" y="2362200"/>
          <a:ext cx="8915400" cy="4331812"/>
        </p:xfrm>
        <a:graphic>
          <a:graphicData uri="http://schemas.openxmlformats.org/drawingml/2006/table">
            <a:tbl>
              <a:tblPr firstRow="1" firstCol="1" bandRow="1"/>
              <a:tblGrid>
                <a:gridCol w="2235334"/>
                <a:gridCol w="6680066"/>
              </a:tblGrid>
              <a:tr h="4038600">
                <a:tc>
                  <a:txBody>
                    <a:bodyPr/>
                    <a:lstStyle/>
                    <a:p>
                      <a:pPr marL="0" marR="0" indent="0">
                        <a:spcBef>
                          <a:spcPts val="0"/>
                        </a:spcBef>
                        <a:spcAft>
                          <a:spcPts val="0"/>
                        </a:spcAft>
                      </a:pPr>
                      <a:r>
                        <a:rPr lang="en-US" sz="2800" b="1" dirty="0">
                          <a:effectLst/>
                          <a:latin typeface="Calibri"/>
                          <a:ea typeface="Calibri"/>
                          <a:cs typeface="Times New Roman"/>
                        </a:rPr>
                        <a:t>Assessment:</a:t>
                      </a:r>
                      <a:endParaRPr lang="en-US" sz="28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28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28404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575"/>
            <a:ext cx="8229600" cy="1143000"/>
          </a:xfrm>
        </p:spPr>
        <p:txBody>
          <a:bodyPr/>
          <a:lstStyle/>
          <a:p>
            <a:r>
              <a:rPr lang="en-US" sz="3200" dirty="0"/>
              <a:t>Instructional Unit Learning Experiences </a:t>
            </a:r>
          </a:p>
        </p:txBody>
      </p:sp>
      <p:graphicFrame>
        <p:nvGraphicFramePr>
          <p:cNvPr id="10" name="Table 9"/>
          <p:cNvGraphicFramePr>
            <a:graphicFrameLocks noGrp="1"/>
          </p:cNvGraphicFramePr>
          <p:nvPr>
            <p:extLst>
              <p:ext uri="{D42A27DB-BD31-4B8C-83A1-F6EECF244321}">
                <p14:modId xmlns:p14="http://schemas.microsoft.com/office/powerpoint/2010/main" val="2011569317"/>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600" dirty="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28146">
                <a:tc rowSpan="2">
                  <a:txBody>
                    <a:bodyPr/>
                    <a:lstStyle/>
                    <a:p>
                      <a:pPr marL="0" marR="0" indent="0">
                        <a:spcBef>
                          <a:spcPts val="0"/>
                        </a:spcBef>
                        <a:spcAft>
                          <a:spcPts val="0"/>
                        </a:spcAft>
                      </a:pP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80393713"/>
              </p:ext>
            </p:extLst>
          </p:nvPr>
        </p:nvGraphicFramePr>
        <p:xfrm>
          <a:off x="76200" y="2133600"/>
          <a:ext cx="8915400" cy="4274504"/>
        </p:xfrm>
        <a:graphic>
          <a:graphicData uri="http://schemas.openxmlformats.org/drawingml/2006/table">
            <a:tbl>
              <a:tblPr firstRow="1" firstCol="1" bandRow="1"/>
              <a:tblGrid>
                <a:gridCol w="2818178"/>
                <a:gridCol w="3048611"/>
                <a:gridCol w="3048611"/>
              </a:tblGrid>
              <a:tr h="516261">
                <a:tc rowSpan="2">
                  <a:txBody>
                    <a:bodyPr/>
                    <a:lstStyle/>
                    <a:p>
                      <a:pPr marL="0" marR="0" indent="0">
                        <a:spcBef>
                          <a:spcPts val="0"/>
                        </a:spcBef>
                        <a:spcAft>
                          <a:spcPts val="0"/>
                        </a:spcAft>
                      </a:pPr>
                      <a:r>
                        <a:rPr lang="en-US" sz="1600" b="1" dirty="0">
                          <a:effectLst/>
                          <a:latin typeface="Calibri"/>
                          <a:ea typeface="Calibri"/>
                          <a:cs typeface="Times New Roman"/>
                        </a:rPr>
                        <a:t>Differentiation:</a:t>
                      </a:r>
                      <a:endParaRPr lang="en-US" sz="1600" dirty="0">
                        <a:effectLst/>
                        <a:latin typeface="Calibri"/>
                        <a:ea typeface="Calibri"/>
                        <a:cs typeface="Times New Roman"/>
                      </a:endParaRPr>
                    </a:p>
                    <a:p>
                      <a:pPr marL="0" marR="0" indent="0">
                        <a:spcBef>
                          <a:spcPts val="0"/>
                        </a:spcBef>
                        <a:spcAft>
                          <a:spcPts val="0"/>
                        </a:spcAft>
                      </a:pPr>
                      <a:r>
                        <a:rPr lang="en-US" sz="1600" dirty="0">
                          <a:effectLst/>
                          <a:latin typeface="Calibri"/>
                          <a:ea typeface="Calibri"/>
                          <a:cs typeface="Times New Roman"/>
                        </a:rPr>
                        <a:t>(Multiple means for students to access content and multiple modes for student to express understanding.)</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1600" b="1">
                          <a:effectLst/>
                          <a:latin typeface="Calibri"/>
                          <a:ea typeface="Calibri"/>
                          <a:cs typeface="Times New Roman"/>
                        </a:rPr>
                        <a:t>Access</a:t>
                      </a:r>
                      <a:r>
                        <a:rPr lang="en-US" sz="1600">
                          <a:effectLst/>
                          <a:latin typeface="Calibri"/>
                          <a:ea typeface="Calibri"/>
                          <a:cs typeface="Times New Roman"/>
                        </a:rPr>
                        <a:t> (Resources and/or Process)</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1600" b="1">
                          <a:effectLst/>
                          <a:latin typeface="Calibri"/>
                          <a:ea typeface="Calibri"/>
                          <a:cs typeface="Times New Roman"/>
                        </a:rPr>
                        <a:t>Expression</a:t>
                      </a:r>
                      <a:r>
                        <a:rPr lang="en-US" sz="1600">
                          <a:effectLst/>
                          <a:latin typeface="Calibri"/>
                          <a:ea typeface="Calibri"/>
                          <a:cs typeface="Times New Roman"/>
                        </a:rPr>
                        <a:t> (Products and/or Performance)</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674739">
                <a:tc vMerge="1">
                  <a:txBody>
                    <a:bodyPr/>
                    <a:lstStyle/>
                    <a:p>
                      <a:endParaRPr lang="en-US"/>
                    </a:p>
                  </a:txBody>
                  <a:tcPr/>
                </a:tc>
                <a:tc>
                  <a:txBody>
                    <a:bodyPr/>
                    <a:lstStyle/>
                    <a:p>
                      <a:pPr marL="182880" marR="0" indent="-182880">
                        <a:spcBef>
                          <a:spcPts val="0"/>
                        </a:spcBef>
                        <a:spcAft>
                          <a:spcPts val="0"/>
                        </a:spcAft>
                      </a:pPr>
                      <a:r>
                        <a:rPr lang="en-US" sz="1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1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1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1600" u="sng">
                          <a:solidFill>
                            <a:srgbClr val="0000FF"/>
                          </a:solidFill>
                          <a:effectLst/>
                          <a:latin typeface="Calibri"/>
                          <a:ea typeface="Calibri"/>
                          <a:cs typeface="Times New Roman"/>
                          <a:hlinkClick r:id="rId8"/>
                        </a:rPr>
                        <a:t>http://www.bbc.co.uk/bitesize/ks3/science/energy_electricity_forces/energy_transfer_storage/revision/3/</a:t>
                      </a:r>
                      <a:r>
                        <a:rPr lang="en-US" sz="1600">
                          <a:effectLst/>
                          <a:latin typeface="Calibri"/>
                          <a:ea typeface="Calibri"/>
                          <a:cs typeface="Times New Roman"/>
                        </a:rPr>
                        <a:t> (Diagrams of energy transfer in various everyday objects)</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dirty="0">
                          <a:effectLst/>
                          <a:latin typeface="Calibri"/>
                          <a:ea typeface="Calibri"/>
                          <a:cs typeface="Times New Roman"/>
                        </a:rPr>
                        <a:t>The student may diagram transformations of energy</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39395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659468476"/>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457200" y="533400"/>
            <a:ext cx="8229600" cy="1143000"/>
          </a:xfrm>
        </p:spPr>
        <p:txBody>
          <a:bodyPr/>
          <a:lstStyle/>
          <a:p>
            <a:r>
              <a:rPr lang="en-US" sz="3200" dirty="0"/>
              <a:t>Instructional Unit Learning Experiences </a:t>
            </a:r>
          </a:p>
        </p:txBody>
      </p:sp>
      <p:graphicFrame>
        <p:nvGraphicFramePr>
          <p:cNvPr id="4" name="Table 3"/>
          <p:cNvGraphicFramePr>
            <a:graphicFrameLocks noGrp="1"/>
          </p:cNvGraphicFramePr>
          <p:nvPr>
            <p:extLst>
              <p:ext uri="{D42A27DB-BD31-4B8C-83A1-F6EECF244321}">
                <p14:modId xmlns:p14="http://schemas.microsoft.com/office/powerpoint/2010/main" val="1156257220"/>
              </p:ext>
            </p:extLst>
          </p:nvPr>
        </p:nvGraphicFramePr>
        <p:xfrm>
          <a:off x="76200" y="1676400"/>
          <a:ext cx="8991601" cy="4343400"/>
        </p:xfrm>
        <a:graphic>
          <a:graphicData uri="http://schemas.openxmlformats.org/drawingml/2006/table">
            <a:tbl>
              <a:tblPr firstRow="1" firstCol="1" bandRow="1"/>
              <a:tblGrid>
                <a:gridCol w="2842265"/>
                <a:gridCol w="3074668"/>
                <a:gridCol w="3074668"/>
              </a:tblGrid>
              <a:tr h="583930">
                <a:tc rowSpan="2">
                  <a:txBody>
                    <a:bodyPr/>
                    <a:lstStyle/>
                    <a:p>
                      <a:pPr marL="0" marR="0" indent="0">
                        <a:spcBef>
                          <a:spcPts val="0"/>
                        </a:spcBef>
                        <a:spcAft>
                          <a:spcPts val="0"/>
                        </a:spcAft>
                      </a:pPr>
                      <a:r>
                        <a:rPr lang="en-US" sz="1600" b="1" dirty="0">
                          <a:effectLst/>
                          <a:latin typeface="Calibri"/>
                          <a:ea typeface="Calibri"/>
                          <a:cs typeface="Times New Roman"/>
                        </a:rPr>
                        <a:t>Extensions for depth and complexity:</a:t>
                      </a:r>
                      <a:endParaRPr lang="en-US" sz="16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b="1">
                          <a:effectLst/>
                          <a:latin typeface="Calibri"/>
                          <a:ea typeface="Calibri"/>
                          <a:cs typeface="Times New Roman"/>
                        </a:rPr>
                        <a:t>Access</a:t>
                      </a:r>
                      <a:r>
                        <a:rPr lang="en-US" sz="1600">
                          <a:effectLst/>
                          <a:latin typeface="Calibri"/>
                          <a:ea typeface="Calibri"/>
                          <a:cs typeface="Times New Roman"/>
                        </a:rPr>
                        <a:t> (Resources and/or Process)</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b="1">
                          <a:effectLst/>
                          <a:latin typeface="Calibri"/>
                          <a:ea typeface="Calibri"/>
                          <a:cs typeface="Times New Roman"/>
                        </a:rPr>
                        <a:t>Expression</a:t>
                      </a:r>
                      <a:r>
                        <a:rPr lang="en-US" sz="1600">
                          <a:effectLst/>
                          <a:latin typeface="Calibri"/>
                          <a:ea typeface="Calibri"/>
                          <a:cs typeface="Times New Roman"/>
                        </a:rPr>
                        <a:t> (Products and/or Performance)</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759470">
                <a:tc vMerge="1">
                  <a:txBody>
                    <a:bodyPr/>
                    <a:lstStyle/>
                    <a:p>
                      <a:endParaRPr lang="en-US"/>
                    </a:p>
                  </a:txBody>
                  <a:tcPr/>
                </a:tc>
                <a:tc>
                  <a:txBody>
                    <a:bodyPr/>
                    <a:lstStyle/>
                    <a:p>
                      <a:pPr marL="182880" marR="0" indent="-182880">
                        <a:spcBef>
                          <a:spcPts val="0"/>
                        </a:spcBef>
                        <a:spcAft>
                          <a:spcPts val="0"/>
                        </a:spcAft>
                      </a:pPr>
                      <a:r>
                        <a:rPr lang="en-US" sz="1600" u="sng">
                          <a:solidFill>
                            <a:srgbClr val="0000FF"/>
                          </a:solidFill>
                          <a:effectLst/>
                          <a:latin typeface="Calibri"/>
                          <a:ea typeface="Calibri"/>
                          <a:cs typeface="Times New Roman"/>
                          <a:hlinkClick r:id="rId9"/>
                        </a:rPr>
                        <a:t>http://www.education.com/science-fair/article/converting-motion-into-energy/</a:t>
                      </a:r>
                      <a:r>
                        <a:rPr lang="en-US" sz="1600">
                          <a:effectLst/>
                          <a:latin typeface="Calibri"/>
                          <a:ea typeface="Calibri"/>
                          <a:cs typeface="Times New Roman"/>
                        </a:rPr>
                        <a:t> (Simple device design experiment)</a:t>
                      </a:r>
                    </a:p>
                    <a:p>
                      <a:pPr marL="182880" marR="0" indent="-182880">
                        <a:spcBef>
                          <a:spcPts val="0"/>
                        </a:spcBef>
                        <a:spcAft>
                          <a:spcPts val="0"/>
                        </a:spcAft>
                      </a:pPr>
                      <a:r>
                        <a:rPr lang="en-US" sz="1600" u="sng">
                          <a:solidFill>
                            <a:srgbClr val="0000FF"/>
                          </a:solidFill>
                          <a:effectLst/>
                          <a:latin typeface="Calibri"/>
                          <a:ea typeface="Calibri"/>
                          <a:cs typeface="Times New Roman"/>
                          <a:hlinkClick r:id="rId10"/>
                        </a:rPr>
                        <a:t>http://www.ptc.com/company/community/education/schools/students/real-world-design-challenge/</a:t>
                      </a:r>
                      <a:r>
                        <a:rPr lang="en-US" sz="1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1600" u="sng">
                          <a:solidFill>
                            <a:srgbClr val="0000FF"/>
                          </a:solidFill>
                          <a:effectLst/>
                          <a:latin typeface="Calibri"/>
                          <a:ea typeface="Calibri"/>
                          <a:cs typeface="Times New Roman"/>
                          <a:hlinkClick r:id="rId11"/>
                        </a:rPr>
                        <a:t>http://pbskids.org/designsquad/parentseducators/resources/</a:t>
                      </a:r>
                      <a:r>
                        <a:rPr lang="en-US" sz="1600">
                          <a:effectLst/>
                          <a:latin typeface="Calibri"/>
                          <a:ea typeface="Calibri"/>
                          <a:cs typeface="Times New Roman"/>
                        </a:rPr>
                        <a:t> (Ideas for numerous design challenge devices)</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1600" dirty="0">
                          <a:effectLst/>
                          <a:latin typeface="Calibri"/>
                          <a:ea typeface="Calibri"/>
                          <a:cs typeface="Times New Roman"/>
                        </a:rPr>
                        <a:t> </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9234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80" y="533400"/>
            <a:ext cx="8229600" cy="1143000"/>
          </a:xfrm>
        </p:spPr>
        <p:txBody>
          <a:bodyPr/>
          <a:lstStyle/>
          <a:p>
            <a:r>
              <a:rPr lang="en-US" sz="3200" dirty="0"/>
              <a:t>Instructional Unit Learning Experiences </a:t>
            </a:r>
          </a:p>
        </p:txBody>
      </p:sp>
      <p:graphicFrame>
        <p:nvGraphicFramePr>
          <p:cNvPr id="10" name="Table 9"/>
          <p:cNvGraphicFramePr>
            <a:graphicFrameLocks noGrp="1"/>
          </p:cNvGraphicFramePr>
          <p:nvPr>
            <p:extLst>
              <p:ext uri="{D42A27DB-BD31-4B8C-83A1-F6EECF244321}">
                <p14:modId xmlns:p14="http://schemas.microsoft.com/office/powerpoint/2010/main" val="2764302637"/>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342900" marR="0" lvl="0" indent="-342900">
                        <a:spcBef>
                          <a:spcPts val="0"/>
                        </a:spcBef>
                        <a:spcAft>
                          <a:spcPts val="0"/>
                        </a:spcAft>
                        <a:buFont typeface="Symbol"/>
                        <a:buChar char=""/>
                      </a:pPr>
                      <a:r>
                        <a:rPr lang="en-US" sz="600" dirty="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dirty="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1335617"/>
              </p:ext>
            </p:extLst>
          </p:nvPr>
        </p:nvGraphicFramePr>
        <p:xfrm>
          <a:off x="152400" y="1981200"/>
          <a:ext cx="8839200" cy="2819400"/>
        </p:xfrm>
        <a:graphic>
          <a:graphicData uri="http://schemas.openxmlformats.org/drawingml/2006/table">
            <a:tbl>
              <a:tblPr firstRow="1" firstCol="1" bandRow="1"/>
              <a:tblGrid>
                <a:gridCol w="2216229"/>
                <a:gridCol w="6622971"/>
              </a:tblGrid>
              <a:tr h="2819400">
                <a:tc>
                  <a:txBody>
                    <a:bodyPr/>
                    <a:lstStyle/>
                    <a:p>
                      <a:pPr marL="0" marR="0" indent="0">
                        <a:spcBef>
                          <a:spcPts val="0"/>
                        </a:spcBef>
                        <a:spcAft>
                          <a:spcPts val="0"/>
                        </a:spcAft>
                      </a:pPr>
                      <a:r>
                        <a:rPr lang="en-US" sz="2800" b="1" dirty="0">
                          <a:effectLst/>
                          <a:latin typeface="Calibri"/>
                          <a:ea typeface="Calibri"/>
                          <a:cs typeface="Times New Roman"/>
                        </a:rPr>
                        <a:t>Critical Content:</a:t>
                      </a:r>
                      <a:endParaRPr lang="en-US" sz="28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342900" marR="0" lvl="0" indent="-342900">
                        <a:spcBef>
                          <a:spcPts val="0"/>
                        </a:spcBef>
                        <a:spcAft>
                          <a:spcPts val="0"/>
                        </a:spcAft>
                        <a:buFont typeface="Symbol"/>
                        <a:buChar char=""/>
                      </a:pPr>
                      <a:r>
                        <a:rPr lang="en-US" sz="2800" dirty="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2800" dirty="0">
                          <a:effectLst/>
                          <a:latin typeface="Calibri"/>
                          <a:ea typeface="Calibri"/>
                          <a:cs typeface="Times New Roman"/>
                        </a:rPr>
                        <a:t>Common transformations (e.g., mechanical to electrical, chemical to thermal, potential to kinetic)</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3823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Science Instructional Unit Samples </a:t>
            </a:r>
          </a:p>
          <a:p>
            <a:pPr algn="ctr">
              <a:buNone/>
            </a:pPr>
            <a:r>
              <a:rPr lang="en-US" sz="4800" dirty="0" smtClean="0">
                <a:latin typeface="Palatino Linotype" panose="02040502050505030304" pitchFamily="18" charset="0"/>
              </a:rPr>
              <a:t>Colorado’s 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2400" dirty="0" smtClean="0"/>
              <a:t>Joanna Bruno-Science Content Specialist, CDE</a:t>
            </a:r>
          </a:p>
          <a:p>
            <a:pPr algn="ctr">
              <a:buNone/>
            </a:pPr>
            <a:r>
              <a:rPr lang="en-US" sz="2400" dirty="0" smtClean="0">
                <a:hlinkClick r:id="rId2"/>
              </a:rPr>
              <a:t>http</a:t>
            </a:r>
            <a:r>
              <a:rPr lang="en-US" sz="2400" dirty="0">
                <a:hlinkClick r:id="rId2"/>
              </a:rPr>
              <a:t>://</a:t>
            </a:r>
            <a:r>
              <a:rPr lang="en-US" sz="2400" dirty="0" smtClean="0">
                <a:hlinkClick r:id="rId2"/>
              </a:rPr>
              <a:t>www.cde.state.co.us/standardsandinstruction</a:t>
            </a:r>
            <a:endParaRPr lang="en-US" sz="2400" dirty="0" smtClean="0"/>
          </a:p>
          <a:p>
            <a:pPr algn="ctr">
              <a:buNone/>
            </a:pPr>
            <a:endParaRPr lang="en-US" sz="2400" dirty="0"/>
          </a:p>
        </p:txBody>
      </p:sp>
    </p:spTree>
    <p:extLst>
      <p:ext uri="{BB962C8B-B14F-4D97-AF65-F5344CB8AC3E}">
        <p14:creationId xmlns:p14="http://schemas.microsoft.com/office/powerpoint/2010/main" val="3311619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30" y="457200"/>
            <a:ext cx="8229600" cy="1143000"/>
          </a:xfrm>
        </p:spPr>
        <p:txBody>
          <a:bodyPr/>
          <a:lstStyle/>
          <a:p>
            <a:r>
              <a:rPr lang="en-US" sz="3200" dirty="0"/>
              <a:t>Instructional Unit Learning Experiences </a:t>
            </a:r>
          </a:p>
        </p:txBody>
      </p:sp>
      <p:graphicFrame>
        <p:nvGraphicFramePr>
          <p:cNvPr id="7" name="Table 6"/>
          <p:cNvGraphicFramePr>
            <a:graphicFrameLocks noGrp="1"/>
          </p:cNvGraphicFramePr>
          <p:nvPr>
            <p:extLst>
              <p:ext uri="{D42A27DB-BD31-4B8C-83A1-F6EECF244321}">
                <p14:modId xmlns:p14="http://schemas.microsoft.com/office/powerpoint/2010/main" val="1902451981"/>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342900" marR="0" lvl="0" indent="-342900">
                        <a:spcBef>
                          <a:spcPts val="0"/>
                        </a:spcBef>
                        <a:spcAft>
                          <a:spcPts val="0"/>
                        </a:spcAft>
                        <a:buFont typeface="Symbol"/>
                        <a:buChar char=""/>
                      </a:pPr>
                      <a:r>
                        <a:rPr lang="en-US" sz="600" dirty="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dirty="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12814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89177755"/>
              </p:ext>
            </p:extLst>
          </p:nvPr>
        </p:nvGraphicFramePr>
        <p:xfrm>
          <a:off x="152400" y="2209800"/>
          <a:ext cx="8839200" cy="3581400"/>
        </p:xfrm>
        <a:graphic>
          <a:graphicData uri="http://schemas.openxmlformats.org/drawingml/2006/table">
            <a:tbl>
              <a:tblPr firstRow="1" firstCol="1" bandRow="1"/>
              <a:tblGrid>
                <a:gridCol w="2216229"/>
                <a:gridCol w="6622971"/>
              </a:tblGrid>
              <a:tr h="3581400">
                <a:tc>
                  <a:txBody>
                    <a:bodyPr/>
                    <a:lstStyle/>
                    <a:p>
                      <a:pPr marL="0" marR="0" indent="0">
                        <a:spcBef>
                          <a:spcPts val="0"/>
                        </a:spcBef>
                        <a:spcAft>
                          <a:spcPts val="0"/>
                        </a:spcAft>
                      </a:pPr>
                      <a:r>
                        <a:rPr lang="en-US" sz="3200" b="1" dirty="0">
                          <a:effectLst/>
                          <a:latin typeface="Calibri"/>
                          <a:ea typeface="Calibri"/>
                          <a:cs typeface="Times New Roman"/>
                        </a:rPr>
                        <a:t>Key Skills:</a:t>
                      </a:r>
                      <a:endParaRPr lang="en-US" sz="32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342900" marR="0" lvl="0" indent="-342900">
                        <a:spcBef>
                          <a:spcPts val="0"/>
                        </a:spcBef>
                        <a:spcAft>
                          <a:spcPts val="0"/>
                        </a:spcAft>
                        <a:buFont typeface="Symbol"/>
                        <a:buChar char=""/>
                      </a:pPr>
                      <a:r>
                        <a:rPr lang="en-US" sz="3200" dirty="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3200" dirty="0">
                          <a:effectLst/>
                          <a:latin typeface="Calibri"/>
                          <a:ea typeface="Calibri"/>
                          <a:cs typeface="Times New Roman"/>
                        </a:rPr>
                        <a:t>Differentiating input and output energy</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26145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9" y="533400"/>
            <a:ext cx="8229600" cy="1143000"/>
          </a:xfrm>
        </p:spPr>
        <p:txBody>
          <a:bodyPr/>
          <a:lstStyle/>
          <a:p>
            <a:r>
              <a:rPr lang="en-US" sz="3200" dirty="0"/>
              <a:t>Instructional Unit Learning Experiences </a:t>
            </a:r>
          </a:p>
        </p:txBody>
      </p:sp>
      <p:graphicFrame>
        <p:nvGraphicFramePr>
          <p:cNvPr id="10" name="Table 9"/>
          <p:cNvGraphicFramePr>
            <a:graphicFrameLocks noGrp="1"/>
          </p:cNvGraphicFramePr>
          <p:nvPr>
            <p:extLst>
              <p:ext uri="{D42A27DB-BD31-4B8C-83A1-F6EECF244321}">
                <p14:modId xmlns:p14="http://schemas.microsoft.com/office/powerpoint/2010/main" val="642350182"/>
              </p:ext>
            </p:extLst>
          </p:nvPr>
        </p:nvGraphicFramePr>
        <p:xfrm>
          <a:off x="76200" y="1447800"/>
          <a:ext cx="8991600" cy="4794133"/>
        </p:xfrm>
        <a:graphic>
          <a:graphicData uri="http://schemas.openxmlformats.org/drawingml/2006/table">
            <a:tbl>
              <a:tblPr firstRow="1" firstCol="1" bandRow="1"/>
              <a:tblGrid>
                <a:gridCol w="2842264"/>
                <a:gridCol w="3074668"/>
                <a:gridCol w="3074668"/>
              </a:tblGrid>
              <a:tr h="128146">
                <a:tc gridSpan="3">
                  <a:txBody>
                    <a:bodyPr/>
                    <a:lstStyle/>
                    <a:p>
                      <a:pPr marL="0" marR="0" indent="0">
                        <a:spcBef>
                          <a:spcPts val="0"/>
                        </a:spcBef>
                        <a:spcAft>
                          <a:spcPts val="0"/>
                        </a:spcAft>
                      </a:pPr>
                      <a:r>
                        <a:rPr lang="en-US" sz="800" b="1" dirty="0">
                          <a:effectLst/>
                          <a:latin typeface="Calibri"/>
                          <a:ea typeface="Calibri"/>
                          <a:cs typeface="Times New Roman"/>
                        </a:rPr>
                        <a:t>Learning Experience # 6</a:t>
                      </a:r>
                      <a:endParaRPr lang="en-US" sz="8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22134">
                <a:tc gridSpan="3">
                  <a:txBody>
                    <a:bodyPr/>
                    <a:lstStyle/>
                    <a:p>
                      <a:pPr marL="0" marR="0" indent="0">
                        <a:spcBef>
                          <a:spcPts val="0"/>
                        </a:spcBef>
                        <a:spcAft>
                          <a:spcPts val="0"/>
                        </a:spcAft>
                      </a:pPr>
                      <a:r>
                        <a:rPr lang="en-US" sz="800" dirty="0">
                          <a:effectLst/>
                          <a:latin typeface="Calibri"/>
                          <a:ea typeface="Calibri"/>
                          <a:cs typeface="Times New Roman"/>
                        </a:rPr>
                        <a:t>The teacher may provide opportunities to observe and measure energy transformations so that students can explain that total energy remains constant even as energy changes forms. (Such opportunities may include a pendulum, roller coaster, emergency light bulbs, emergency radios, fires, engines.)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The diversity of forms of energy in our physical world plays a significant role in living systems and Earth’s systems</a:t>
                      </a:r>
                    </a:p>
                    <a:p>
                      <a:pPr marL="182880" marR="0" indent="-182880">
                        <a:spcBef>
                          <a:spcPts val="0"/>
                        </a:spcBef>
                        <a:spcAft>
                          <a:spcPts val="0"/>
                        </a:spcAft>
                      </a:pPr>
                      <a:r>
                        <a:rPr lang="en-US" sz="600" dirty="0">
                          <a:effectLst/>
                          <a:latin typeface="Calibri"/>
                          <a:ea typeface="Calibri"/>
                          <a:cs typeface="Times New Roman"/>
                        </a:rPr>
                        <a:t>Energy is transformed in order to be available for a variety of work</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http://examples.yourdictionary.com/law-of-conservation-of-energy-examples.html</a:t>
                      </a:r>
                      <a:r>
                        <a:rPr lang="en-US" sz="600" dirty="0">
                          <a:effectLst/>
                          <a:latin typeface="Calibri"/>
                          <a:ea typeface="Calibri"/>
                          <a:cs typeface="Times New Roman"/>
                        </a:rPr>
                        <a:t> (Examples of various energy transformations)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http://electronics.howstuffworks.com/gadgets/travel/hand-powered-generators.htm</a:t>
                      </a:r>
                      <a:r>
                        <a:rPr lang="en-US" sz="600" dirty="0">
                          <a:effectLst/>
                          <a:latin typeface="Calibri"/>
                          <a:ea typeface="Calibri"/>
                          <a:cs typeface="Times New Roman"/>
                        </a:rPr>
                        <a:t> (Explanation of how hand held generators work)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46492">
                <a:tc>
                  <a:txBody>
                    <a:bodyPr/>
                    <a:lstStyle/>
                    <a:p>
                      <a:pPr marL="0" marR="0" indent="0">
                        <a:spcBef>
                          <a:spcPts val="0"/>
                        </a:spcBef>
                        <a:spcAft>
                          <a:spcPts val="0"/>
                        </a:spcAft>
                      </a:pPr>
                      <a:r>
                        <a:rPr lang="en-US" sz="600" b="1" dirty="0">
                          <a:effectLst/>
                          <a:latin typeface="Calibri"/>
                          <a:ea typeface="Calibri"/>
                          <a:cs typeface="Times New Roman"/>
                        </a:rPr>
                        <a:t>Student </a:t>
                      </a:r>
                      <a:r>
                        <a:rPr lang="en-US" sz="600" b="1" dirty="0" smtClean="0">
                          <a:effectLst/>
                          <a:latin typeface="Calibri"/>
                          <a:ea typeface="Calibri"/>
                          <a:cs typeface="Times New Roman"/>
                        </a:rPr>
                        <a:t>Resources:</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http://www.passmyexams.co.uk/GCSE/physics/energy-transfer.html</a:t>
                      </a:r>
                      <a:r>
                        <a:rPr lang="en-US" sz="600">
                          <a:effectLst/>
                          <a:latin typeface="Calibri"/>
                          <a:ea typeface="Calibri"/>
                          <a:cs typeface="Times New Roman"/>
                        </a:rPr>
                        <a:t> (Energy transformation diagrams and explanation)  </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http://www.math.com/school/subject2/lessons/S2U1L2GL.html</a:t>
                      </a:r>
                      <a:r>
                        <a:rPr lang="en-US" sz="600">
                          <a:effectLst/>
                          <a:latin typeface="Calibri"/>
                          <a:ea typeface="Calibri"/>
                          <a:cs typeface="Times New Roman"/>
                        </a:rPr>
                        <a:t>  (Walks students through order of operations problems step-by-step checking for understanding along the way)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6"/>
                        </a:rPr>
                        <a:t>http://www.algebrahelp.com/worksheets/view/simplifying/oops.quiz</a:t>
                      </a:r>
                      <a:r>
                        <a:rPr lang="en-US" sz="600">
                          <a:effectLst/>
                          <a:latin typeface="Calibri"/>
                          <a:ea typeface="Calibri"/>
                          <a:cs typeface="Times New Roman"/>
                        </a:rPr>
                        <a:t>  (Online order of operations worksheet with a worked out example and step-by-step instructions available for each problem)</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http://www.coolmath.com/prealgebra/05-order-of-operations/01-order-of-operations-why-01.htm</a:t>
                      </a:r>
                      <a:r>
                        <a:rPr lang="en-US" sz="600">
                          <a:effectLst/>
                          <a:latin typeface="Calibri"/>
                          <a:ea typeface="Calibri"/>
                          <a:cs typeface="Times New Roman"/>
                        </a:rPr>
                        <a:t>  (Slide show overview order of operations including worked out examples and practice problems)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319">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Students will describe a variety of energy transformations in terms of the forms and values of their input energy and output energy. (For example, a product made on a production line, the operation of an appliance, an engine, a fire, etc. and/or students can write a letter from the viewpoint of a production line manager detailing the transformations and input/output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500" b="1">
                          <a:effectLst/>
                          <a:latin typeface="Calibri"/>
                          <a:ea typeface="Calibri"/>
                          <a:cs typeface="Times New Roman"/>
                        </a:rPr>
                        <a:t>Expression</a:t>
                      </a:r>
                      <a:r>
                        <a:rPr lang="en-US" sz="500">
                          <a:effectLst/>
                          <a:latin typeface="Calibri"/>
                          <a:ea typeface="Calibri"/>
                          <a:cs typeface="Times New Roman"/>
                        </a:rPr>
                        <a:t> (Products and/or Performance)</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5665">
                <a:tc vMerge="1">
                  <a:txBody>
                    <a:bodyPr/>
                    <a:lstStyle/>
                    <a:p>
                      <a:endParaRPr lang="en-US"/>
                    </a:p>
                  </a:txBody>
                  <a:tcPr/>
                </a:tc>
                <a:tc>
                  <a:txBody>
                    <a:bodyPr/>
                    <a:lstStyle/>
                    <a:p>
                      <a:pPr marL="182880" marR="0" indent="-182880">
                        <a:spcBef>
                          <a:spcPts val="0"/>
                        </a:spcBef>
                        <a:spcAft>
                          <a:spcPts val="0"/>
                        </a:spcAft>
                      </a:pPr>
                      <a:r>
                        <a:rPr lang="en-US" sz="600">
                          <a:effectLst/>
                          <a:latin typeface="Calibri"/>
                          <a:ea typeface="Calibri"/>
                          <a:cs typeface="Times New Roman"/>
                        </a:rPr>
                        <a:t>The teacher may provide consistent steps to complete when analyzing a transformation</a:t>
                      </a:r>
                    </a:p>
                    <a:p>
                      <a:pPr marL="182880" marR="0" indent="-182880">
                        <a:spcBef>
                          <a:spcPts val="0"/>
                        </a:spcBef>
                        <a:spcAft>
                          <a:spcPts val="0"/>
                        </a:spcAft>
                      </a:pPr>
                      <a:r>
                        <a:rPr lang="en-US" sz="600">
                          <a:effectLst/>
                          <a:latin typeface="Calibri"/>
                          <a:ea typeface="Calibri"/>
                          <a:cs typeface="Times New Roman"/>
                        </a:rPr>
                        <a:t>The teacher may provide word bank to complete analysis of energy transformation</a:t>
                      </a:r>
                    </a:p>
                    <a:p>
                      <a:pPr marL="182880" marR="0" indent="-182880">
                        <a:spcBef>
                          <a:spcPts val="0"/>
                        </a:spcBef>
                        <a:spcAft>
                          <a:spcPts val="0"/>
                        </a:spcAft>
                      </a:pPr>
                      <a:r>
                        <a:rPr lang="en-US" sz="600">
                          <a:effectLst/>
                          <a:latin typeface="Calibri"/>
                          <a:ea typeface="Calibri"/>
                          <a:cs typeface="Times New Roman"/>
                        </a:rPr>
                        <a:t>The teacher may provide diagrams of transformations for students to fill in forms of energy</a:t>
                      </a:r>
                    </a:p>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http://www.bbc.co.uk/bitesize/ks3/science/energy_electricity_forces/energy_transfer_storage/revision/3/</a:t>
                      </a:r>
                      <a:r>
                        <a:rPr lang="en-US" sz="600">
                          <a:effectLst/>
                          <a:latin typeface="Calibri"/>
                          <a:ea typeface="Calibri"/>
                          <a:cs typeface="Times New Roman"/>
                        </a:rPr>
                        <a:t> (Diagrams of energy transfer in various everyday objects)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a:effectLst/>
                          <a:latin typeface="Calibri"/>
                          <a:ea typeface="Calibri"/>
                          <a:cs typeface="Times New Roman"/>
                        </a:rPr>
                        <a:t>The student may diagram transformations of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46">
                <a:tc rowSpan="2">
                  <a:txBody>
                    <a:bodyPr/>
                    <a:lstStyle/>
                    <a:p>
                      <a:pPr marL="0" marR="0" indent="0">
                        <a:spcBef>
                          <a:spcPts val="0"/>
                        </a:spcBef>
                        <a:spcAft>
                          <a:spcPts val="0"/>
                        </a:spcAft>
                      </a:pP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19274">
                <a:tc vMerge="1">
                  <a:txBody>
                    <a:bodyPr/>
                    <a:lstStyle/>
                    <a:p>
                      <a:endParaRPr lang="en-US"/>
                    </a:p>
                  </a:txBody>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http://www.education.com/science-fair/article/converting-motion-into-energy/</a:t>
                      </a:r>
                      <a:r>
                        <a:rPr lang="en-US" sz="600">
                          <a:effectLst/>
                          <a:latin typeface="Calibri"/>
                          <a:ea typeface="Calibri"/>
                          <a:cs typeface="Times New Roman"/>
                        </a:rPr>
                        <a:t> (Simple device design experiment)</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http://www.ptc.com/company/community/education/schools/students/real-world-design-challenge/</a:t>
                      </a:r>
                      <a:r>
                        <a:rPr lang="en-US" sz="600">
                          <a:effectLst/>
                          <a:latin typeface="Calibri"/>
                          <a:ea typeface="Calibri"/>
                          <a:cs typeface="Times New Roman"/>
                        </a:rPr>
                        <a:t> (Competition high school students can enter for energy design challenges)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http://pbskids.org/designsquad/parentseducators/resources/</a:t>
                      </a:r>
                      <a:r>
                        <a:rPr lang="en-US" sz="600">
                          <a:effectLst/>
                          <a:latin typeface="Calibri"/>
                          <a:ea typeface="Calibri"/>
                          <a:cs typeface="Times New Roman"/>
                        </a:rPr>
                        <a:t> (Ideas for numerous design challenge devices)</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600" dirty="0">
                          <a:effectLst/>
                          <a:latin typeface="Calibri"/>
                          <a:ea typeface="Calibri"/>
                          <a:cs typeface="Times New Roman"/>
                        </a:rPr>
                        <a:t>The student may design a device that accomplishes an everyday task around the home, utilizing different energy transformations.</a:t>
                      </a:r>
                    </a:p>
                    <a:p>
                      <a:pPr marL="182880" marR="0" indent="-182880">
                        <a:spcBef>
                          <a:spcPts val="0"/>
                        </a:spcBef>
                        <a:spcAft>
                          <a:spcPts val="0"/>
                        </a:spcAft>
                      </a:pPr>
                      <a:r>
                        <a:rPr lang="en-US" sz="600" dirty="0">
                          <a:effectLst/>
                          <a:latin typeface="Calibri"/>
                          <a:ea typeface="Calibri"/>
                          <a:cs typeface="Times New Roman"/>
                        </a:rPr>
                        <a:t> </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37">
                <a:tc>
                  <a:txBody>
                    <a:bodyPr/>
                    <a:lstStyle/>
                    <a:p>
                      <a:pPr marL="0" marR="0" indent="0">
                        <a:spcBef>
                          <a:spcPts val="0"/>
                        </a:spcBef>
                        <a:spcAft>
                          <a:spcPts val="0"/>
                        </a:spcAft>
                      </a:pPr>
                      <a:r>
                        <a:rPr lang="en-US" sz="600" b="1">
                          <a:effectLst/>
                          <a:latin typeface="Calibri"/>
                          <a:ea typeface="Calibri"/>
                          <a:cs typeface="Times New Roman"/>
                        </a:rPr>
                        <a:t>Critical Content:</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Total input energy = total output energy</a:t>
                      </a:r>
                    </a:p>
                    <a:p>
                      <a:pPr marL="342900" marR="0" lvl="0" indent="-342900">
                        <a:spcBef>
                          <a:spcPts val="0"/>
                        </a:spcBef>
                        <a:spcAft>
                          <a:spcPts val="0"/>
                        </a:spcAft>
                        <a:buFont typeface="Symbol"/>
                        <a:buChar char=""/>
                      </a:pPr>
                      <a:r>
                        <a:rPr lang="en-US" sz="600">
                          <a:effectLst/>
                          <a:latin typeface="Calibri"/>
                          <a:ea typeface="Calibri"/>
                          <a:cs typeface="Times New Roman"/>
                        </a:rPr>
                        <a:t>Common transformations (e.g., mechanical to electrical, chemical to thermal, potential to kinetic)</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37">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pPr>
                      <a:r>
                        <a:rPr lang="en-US" sz="600">
                          <a:effectLst/>
                          <a:latin typeface="Calibri"/>
                          <a:ea typeface="Calibri"/>
                          <a:cs typeface="Times New Roman"/>
                        </a:rPr>
                        <a:t>Identifying forms of energy</a:t>
                      </a:r>
                    </a:p>
                    <a:p>
                      <a:pPr marL="342900" marR="0" lvl="0" indent="-342900">
                        <a:spcBef>
                          <a:spcPts val="0"/>
                        </a:spcBef>
                        <a:spcAft>
                          <a:spcPts val="0"/>
                        </a:spcAft>
                        <a:buFont typeface="Symbol"/>
                        <a:buChar char=""/>
                      </a:pPr>
                      <a:r>
                        <a:rPr lang="en-US" sz="600">
                          <a:effectLst/>
                          <a:latin typeface="Calibri"/>
                          <a:ea typeface="Calibri"/>
                          <a:cs typeface="Times New Roman"/>
                        </a:rPr>
                        <a:t>Differentiating input and output energy</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814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0" marR="0" indent="0">
                        <a:spcBef>
                          <a:spcPts val="0"/>
                        </a:spcBef>
                        <a:spcAft>
                          <a:spcPts val="0"/>
                        </a:spcAft>
                      </a:pPr>
                      <a:r>
                        <a:rPr lang="en-US" sz="600" dirty="0">
                          <a:effectLst/>
                          <a:latin typeface="Calibri"/>
                          <a:ea typeface="Calibri"/>
                          <a:cs typeface="Times New Roman"/>
                        </a:rPr>
                        <a:t>Energy, transformation, input, output, constant, identify, differentiate, design, describe</a:t>
                      </a:r>
                    </a:p>
                  </a:txBody>
                  <a:tcPr marL="39805" marR="39805" marT="20075" marB="200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60094212"/>
              </p:ext>
            </p:extLst>
          </p:nvPr>
        </p:nvGraphicFramePr>
        <p:xfrm>
          <a:off x="152400" y="1905000"/>
          <a:ext cx="8839200" cy="3581400"/>
        </p:xfrm>
        <a:graphic>
          <a:graphicData uri="http://schemas.openxmlformats.org/drawingml/2006/table">
            <a:tbl>
              <a:tblPr firstRow="1" firstCol="1" bandRow="1"/>
              <a:tblGrid>
                <a:gridCol w="2216229"/>
                <a:gridCol w="6622971"/>
              </a:tblGrid>
              <a:tr h="3581400">
                <a:tc>
                  <a:txBody>
                    <a:bodyPr/>
                    <a:lstStyle/>
                    <a:p>
                      <a:pPr marL="0" marR="0" indent="0">
                        <a:spcBef>
                          <a:spcPts val="0"/>
                        </a:spcBef>
                        <a:spcAft>
                          <a:spcPts val="0"/>
                        </a:spcAft>
                      </a:pPr>
                      <a:r>
                        <a:rPr lang="en-US" sz="3200" b="1" dirty="0">
                          <a:effectLst/>
                          <a:latin typeface="Calibri"/>
                          <a:ea typeface="Calibri"/>
                          <a:cs typeface="Times New Roman"/>
                        </a:rPr>
                        <a:t>Critical Language:</a:t>
                      </a:r>
                      <a:endParaRPr lang="en-US" sz="3200" dirty="0">
                        <a:effectLst/>
                        <a:latin typeface="Calibri"/>
                        <a:ea typeface="Calibri"/>
                        <a:cs typeface="Times New Roman"/>
                      </a:endParaRP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3200" dirty="0">
                          <a:effectLst/>
                          <a:latin typeface="Calibri"/>
                          <a:ea typeface="Calibri"/>
                          <a:cs typeface="Times New Roman"/>
                        </a:rPr>
                        <a:t>Energy, transformation, input, output, constant, identify, differentiate, design, describe</a:t>
                      </a:r>
                    </a:p>
                  </a:txBody>
                  <a:tcPr marL="64054" marR="64054" marT="32306" marB="323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5026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dirty="0" smtClean="0"/>
              <a:t>Ongoing Learning Experiences</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083749473"/>
              </p:ext>
            </p:extLst>
          </p:nvPr>
        </p:nvGraphicFramePr>
        <p:xfrm>
          <a:off x="28575" y="1524000"/>
          <a:ext cx="9115425" cy="4655480"/>
        </p:xfrm>
        <a:graphic>
          <a:graphicData uri="http://schemas.openxmlformats.org/drawingml/2006/table">
            <a:tbl>
              <a:tblPr firstRow="1" firstCol="1" bandRow="1"/>
              <a:tblGrid>
                <a:gridCol w="502085"/>
                <a:gridCol w="1268321"/>
                <a:gridCol w="1268321"/>
                <a:gridCol w="3038349"/>
                <a:gridCol w="3038349"/>
              </a:tblGrid>
              <a:tr h="121630">
                <a:tc gridSpan="5">
                  <a:txBody>
                    <a:bodyPr/>
                    <a:lstStyle/>
                    <a:p>
                      <a:pPr marL="0" marR="0" indent="0">
                        <a:spcBef>
                          <a:spcPts val="0"/>
                        </a:spcBef>
                        <a:spcAft>
                          <a:spcPts val="0"/>
                        </a:spcAft>
                      </a:pPr>
                      <a:r>
                        <a:rPr lang="en-US" sz="600" b="1" dirty="0">
                          <a:effectLst/>
                          <a:latin typeface="Calibri"/>
                          <a:ea typeface="Calibri"/>
                          <a:cs typeface="Times New Roman"/>
                        </a:rPr>
                        <a:t>Ongoing Discipline-Specific Learning Experiences</a:t>
                      </a:r>
                      <a:endParaRPr lang="en-US" sz="600" dirty="0">
                        <a:effectLst/>
                        <a:latin typeface="Calibri"/>
                        <a:ea typeface="Calibri"/>
                        <a:cs typeface="Times New Roman"/>
                      </a:endParaRP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6957">
                <a:tc rowSpan="3">
                  <a:txBody>
                    <a:bodyPr/>
                    <a:lstStyle/>
                    <a:p>
                      <a:pPr marL="0" marR="0" indent="0" algn="r">
                        <a:spcBef>
                          <a:spcPts val="0"/>
                        </a:spcBef>
                        <a:spcAft>
                          <a:spcPts val="0"/>
                        </a:spcAft>
                      </a:pPr>
                      <a:r>
                        <a:rPr lang="en-US" sz="600">
                          <a:effectLst/>
                          <a:latin typeface="Calibri"/>
                          <a:ea typeface="Calibri"/>
                          <a:cs typeface="Times New Roman"/>
                        </a:rPr>
                        <a:t>1.</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indent="0">
                        <a:spcBef>
                          <a:spcPts val="0"/>
                        </a:spcBef>
                        <a:spcAft>
                          <a:spcPts val="0"/>
                        </a:spcAft>
                      </a:pPr>
                      <a:r>
                        <a:rPr lang="en-US" sz="600">
                          <a:effectLst/>
                          <a:latin typeface="Calibri"/>
                          <a:ea typeface="Calibri"/>
                          <a:cs typeface="Times New Roman"/>
                        </a:rPr>
                        <a:t>Description:</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182880" marR="0" indent="-182880">
                        <a:spcBef>
                          <a:spcPts val="0"/>
                        </a:spcBef>
                        <a:spcAft>
                          <a:spcPts val="0"/>
                        </a:spcAft>
                      </a:pPr>
                      <a:r>
                        <a:rPr lang="en-US" sz="600" dirty="0">
                          <a:effectLst/>
                          <a:latin typeface="Calibri"/>
                          <a:ea typeface="Calibri"/>
                          <a:cs typeface="Times New Roman"/>
                        </a:rPr>
                        <a:t>Thinking like a scientist: Provide written summary/justification of data</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a:effectLst/>
                          <a:latin typeface="Calibri"/>
                          <a:ea typeface="Calibri"/>
                          <a:cs typeface="Times New Roman"/>
                        </a:rPr>
                        <a:t>Teacher Resources: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2"/>
                        </a:rPr>
                        <a:t>http://cfahs-science.wikispaces.com/Claim,+Evidence+and+Reasoning+(CER)</a:t>
                      </a:r>
                      <a:r>
                        <a:rPr lang="en-US" sz="600">
                          <a:effectLst/>
                          <a:latin typeface="Calibri"/>
                          <a:ea typeface="Calibri"/>
                          <a:cs typeface="Times New Roman"/>
                        </a:rPr>
                        <a:t>  (Format for how to write a summary and support with evidence)</a:t>
                      </a:r>
                    </a:p>
                    <a:p>
                      <a:pPr marL="182880" marR="0" indent="-182880">
                        <a:spcBef>
                          <a:spcPts val="0"/>
                        </a:spcBef>
                        <a:spcAft>
                          <a:spcPts val="0"/>
                        </a:spcAft>
                      </a:pPr>
                      <a:r>
                        <a:rPr lang="en-US" sz="600" u="sng">
                          <a:solidFill>
                            <a:srgbClr val="0000FF"/>
                          </a:solidFill>
                          <a:effectLst/>
                          <a:latin typeface="Calibri"/>
                          <a:ea typeface="Times New Roman"/>
                          <a:cs typeface="Arial"/>
                          <a:hlinkClick r:id="rId3"/>
                        </a:rPr>
                        <a:t>http://science.dadeschools.net/middleSchool/documents/professionalDevelopment/feb12/grade6/NSTA_resource[1].pdf</a:t>
                      </a:r>
                      <a:r>
                        <a:rPr lang="en-US" sz="600">
                          <a:solidFill>
                            <a:srgbClr val="666666"/>
                          </a:solidFill>
                          <a:effectLst/>
                          <a:latin typeface="Calibri"/>
                          <a:ea typeface="Times New Roman"/>
                          <a:cs typeface="Arial"/>
                        </a:rPr>
                        <a:t>  </a:t>
                      </a:r>
                      <a:r>
                        <a:rPr lang="en-US" sz="600">
                          <a:effectLst/>
                          <a:latin typeface="Calibri"/>
                          <a:ea typeface="Times New Roman"/>
                          <a:cs typeface="Arial"/>
                        </a:rPr>
                        <a:t>(Power Point rolling out claim, evidence and reasoning)</a:t>
                      </a:r>
                      <a:endParaRPr lang="en-US" sz="600">
                        <a:effectLst/>
                        <a:latin typeface="Calibri"/>
                        <a:ea typeface="Calibri"/>
                        <a:cs typeface="Times New Roman"/>
                      </a:endParaRPr>
                    </a:p>
                    <a:p>
                      <a:pPr marL="182880" marR="0" indent="-182880">
                        <a:spcBef>
                          <a:spcPts val="0"/>
                        </a:spcBef>
                        <a:spcAft>
                          <a:spcPts val="0"/>
                        </a:spcAft>
                      </a:pPr>
                      <a:r>
                        <a:rPr lang="en-US" sz="600">
                          <a:effectLst/>
                          <a:latin typeface="Calibri"/>
                          <a:ea typeface="Calibri"/>
                          <a:cs typeface="Times New Roman"/>
                        </a:rPr>
                        <a:t>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spcBef>
                          <a:spcPts val="0"/>
                        </a:spcBef>
                        <a:spcAft>
                          <a:spcPts val="0"/>
                        </a:spcAft>
                      </a:pPr>
                      <a:r>
                        <a:rPr lang="en-US" sz="600" dirty="0">
                          <a:effectLst/>
                          <a:latin typeface="Calibri"/>
                          <a:ea typeface="Calibri"/>
                          <a:cs typeface="Times New Roman"/>
                        </a:rPr>
                        <a:t>Student Resources: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4"/>
                        </a:rPr>
                        <a:t>http://school.discoveryeducation.com/sciencefaircentral/Science-Fair-Projects/Investigation-Analyze-Data-and-Draw-Conclusions.html</a:t>
                      </a:r>
                      <a:r>
                        <a:rPr lang="en-US" sz="600">
                          <a:effectLst/>
                          <a:latin typeface="Calibri"/>
                          <a:ea typeface="Calibri"/>
                          <a:cs typeface="Times New Roman"/>
                        </a:rPr>
                        <a:t>  (Walks students through the analysis of a data set in order to draw conclusions)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5"/>
                        </a:rPr>
                        <a:t>http://www.csef.colostate.edu/Resources/Conclusion.pdf</a:t>
                      </a:r>
                      <a:r>
                        <a:rPr lang="en-US" sz="600">
                          <a:effectLst/>
                          <a:latin typeface="Calibri"/>
                          <a:ea typeface="Calibri"/>
                          <a:cs typeface="Times New Roman"/>
                        </a:rPr>
                        <a:t>  (A step-by-step guide to writing up a conclusion based on data from a scientific investigation)</a:t>
                      </a:r>
                    </a:p>
                    <a:p>
                      <a:pPr marL="182880" marR="0" indent="-182880">
                        <a:spcBef>
                          <a:spcPts val="0"/>
                        </a:spcBef>
                        <a:spcAft>
                          <a:spcPts val="0"/>
                        </a:spcAft>
                      </a:pPr>
                      <a:r>
                        <a:rPr lang="en-US" sz="600">
                          <a:effectLst/>
                          <a:latin typeface="Calibri"/>
                          <a:ea typeface="Calibri"/>
                          <a:cs typeface="Times New Roman"/>
                        </a:rPr>
                        <a:t>A </a:t>
                      </a:r>
                      <a:r>
                        <a:rPr lang="en-US" sz="600" u="sng">
                          <a:solidFill>
                            <a:srgbClr val="0000FF"/>
                          </a:solidFill>
                          <a:effectLst/>
                          <a:latin typeface="Calibri"/>
                          <a:ea typeface="Calibri"/>
                          <a:cs typeface="Times New Roman"/>
                          <a:hlinkClick r:id="rId6"/>
                        </a:rPr>
                        <a:t>guide</a:t>
                      </a:r>
                      <a:r>
                        <a:rPr lang="en-US" sz="600">
                          <a:effectLst/>
                          <a:latin typeface="Calibri"/>
                          <a:ea typeface="Calibri"/>
                          <a:cs typeface="Times New Roman"/>
                        </a:rPr>
                        <a:t>  (Writing up a conclusion to a scientific investigation)</a:t>
                      </a:r>
                    </a:p>
                    <a:p>
                      <a:pPr marL="182880" marR="0" indent="-182880">
                        <a:spcBef>
                          <a:spcPts val="0"/>
                        </a:spcBef>
                        <a:spcAft>
                          <a:spcPts val="0"/>
                        </a:spcAft>
                      </a:pPr>
                      <a:r>
                        <a:rPr lang="en-US" sz="600" u="sng">
                          <a:solidFill>
                            <a:srgbClr val="0000FF"/>
                          </a:solidFill>
                          <a:effectLst/>
                          <a:latin typeface="Calibri"/>
                          <a:ea typeface="Calibri"/>
                          <a:cs typeface="Times New Roman"/>
                          <a:hlinkClick r:id="rId7"/>
                        </a:rPr>
                        <a:t>http://www.sophia.org/concepts/drawing-conclusions-based-on-data</a:t>
                      </a:r>
                      <a:r>
                        <a:rPr lang="en-US" sz="600">
                          <a:effectLst/>
                          <a:latin typeface="Calibri"/>
                          <a:ea typeface="Calibri"/>
                          <a:cs typeface="Times New Roman"/>
                        </a:rPr>
                        <a:t>  (Video presentations overviewing the process of drawing conclusions from data)</a:t>
                      </a:r>
                    </a:p>
                    <a:p>
                      <a:pPr marL="182880" marR="0" indent="-182880">
                        <a:spcBef>
                          <a:spcPts val="0"/>
                        </a:spcBef>
                        <a:spcAft>
                          <a:spcPts val="0"/>
                        </a:spcAft>
                      </a:pPr>
                      <a:r>
                        <a:rPr lang="en-US" sz="600">
                          <a:effectLst/>
                          <a:latin typeface="Calibri"/>
                          <a:ea typeface="Calibri"/>
                          <a:cs typeface="Times New Roman"/>
                        </a:rPr>
                        <a:t>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041">
                <a:tc vMerge="1">
                  <a:txBody>
                    <a:bodyPr/>
                    <a:lstStyle/>
                    <a:p>
                      <a:endParaRPr lang="en-US"/>
                    </a:p>
                  </a:txBody>
                  <a:tcPr/>
                </a:tc>
                <a:tc>
                  <a:txBody>
                    <a:bodyPr/>
                    <a:lstStyle/>
                    <a:p>
                      <a:pPr marL="0" marR="0" indent="0">
                        <a:spcBef>
                          <a:spcPts val="0"/>
                        </a:spcBef>
                        <a:spcAft>
                          <a:spcPts val="0"/>
                        </a:spcAft>
                      </a:pPr>
                      <a:r>
                        <a:rPr lang="en-US" sz="600">
                          <a:effectLst/>
                          <a:latin typeface="Calibri"/>
                          <a:ea typeface="Calibri"/>
                          <a:cs typeface="Times New Roman"/>
                        </a:rPr>
                        <a:t>Skills: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a:effectLst/>
                          <a:latin typeface="Calibri"/>
                          <a:ea typeface="Calibri"/>
                          <a:cs typeface="Times New Roman"/>
                        </a:rPr>
                        <a:t>Identify position based on point of view</a:t>
                      </a:r>
                    </a:p>
                    <a:p>
                      <a:pPr marL="182880" marR="0" indent="-182880">
                        <a:spcBef>
                          <a:spcPts val="0"/>
                        </a:spcBef>
                        <a:spcAft>
                          <a:spcPts val="0"/>
                        </a:spcAft>
                      </a:pPr>
                      <a:r>
                        <a:rPr lang="en-US" sz="600">
                          <a:effectLst/>
                          <a:latin typeface="Calibri"/>
                          <a:ea typeface="Calibri"/>
                          <a:cs typeface="Times New Roman"/>
                        </a:rPr>
                        <a:t>Evaluate data to find conclusion</a:t>
                      </a:r>
                    </a:p>
                    <a:p>
                      <a:pPr marL="182880" marR="0" indent="-182880">
                        <a:spcBef>
                          <a:spcPts val="0"/>
                        </a:spcBef>
                        <a:spcAft>
                          <a:spcPts val="0"/>
                        </a:spcAft>
                      </a:pPr>
                      <a:r>
                        <a:rPr lang="en-US" sz="600">
                          <a:effectLst/>
                          <a:latin typeface="Calibri"/>
                          <a:ea typeface="Calibri"/>
                          <a:cs typeface="Times New Roman"/>
                        </a:rPr>
                        <a:t>Verbally or in writing, explain how data supports conclusion given a frame of reference</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600" dirty="0">
                          <a:effectLst/>
                          <a:latin typeface="Calibri"/>
                          <a:ea typeface="Calibri"/>
                          <a:cs typeface="Times New Roman"/>
                        </a:rPr>
                        <a:t>Assessment:</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a:effectLst/>
                          <a:latin typeface="Calibri"/>
                          <a:ea typeface="Calibri"/>
                          <a:cs typeface="Times New Roman"/>
                        </a:rPr>
                        <a:t>Students will be assessed within learning experiences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182880" marR="0" indent="-182880">
                        <a:spcBef>
                          <a:spcPts val="0"/>
                        </a:spcBef>
                        <a:spcAft>
                          <a:spcPts val="0"/>
                        </a:spcAft>
                      </a:pPr>
                      <a:r>
                        <a:rPr lang="en-US" sz="600">
                          <a:effectLst/>
                          <a:latin typeface="Calibri"/>
                          <a:ea typeface="Calibri"/>
                          <a:cs typeface="Times New Roman"/>
                        </a:rPr>
                        <a:t>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7376">
                <a:tc rowSpan="2">
                  <a:txBody>
                    <a:bodyPr/>
                    <a:lstStyle/>
                    <a:p>
                      <a:pPr marL="0" marR="0" indent="0" algn="r">
                        <a:spcBef>
                          <a:spcPts val="0"/>
                        </a:spcBef>
                        <a:spcAft>
                          <a:spcPts val="0"/>
                        </a:spcAft>
                      </a:pPr>
                      <a:r>
                        <a:rPr lang="en-US" sz="600">
                          <a:effectLst/>
                          <a:latin typeface="Calibri"/>
                          <a:ea typeface="Calibri"/>
                          <a:cs typeface="Times New Roman"/>
                        </a:rPr>
                        <a:t>2.</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indent="0">
                        <a:spcBef>
                          <a:spcPts val="0"/>
                        </a:spcBef>
                        <a:spcAft>
                          <a:spcPts val="0"/>
                        </a:spcAft>
                      </a:pPr>
                      <a:r>
                        <a:rPr lang="en-US" sz="600" dirty="0">
                          <a:effectLst/>
                          <a:latin typeface="Calibri"/>
                          <a:ea typeface="Calibri"/>
                          <a:cs typeface="Times New Roman"/>
                        </a:rPr>
                        <a:t>Description:</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182880" marR="0" indent="-182880">
                        <a:spcBef>
                          <a:spcPts val="0"/>
                        </a:spcBef>
                        <a:spcAft>
                          <a:spcPts val="0"/>
                        </a:spcAft>
                      </a:pPr>
                      <a:r>
                        <a:rPr lang="en-US" sz="600">
                          <a:effectLst/>
                          <a:latin typeface="Calibri"/>
                          <a:ea typeface="Calibri"/>
                          <a:cs typeface="Times New Roman"/>
                        </a:rPr>
                        <a:t>Work like a scientist: Create and analyze graphs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600">
                          <a:effectLst/>
                          <a:latin typeface="Calibri"/>
                          <a:ea typeface="Calibri"/>
                          <a:cs typeface="Times New Roman"/>
                        </a:rPr>
                        <a:t>Teacher Resources: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8"/>
                        </a:rPr>
                        <a:t>Power Point presentation</a:t>
                      </a:r>
                      <a:r>
                        <a:rPr lang="en-US" sz="600">
                          <a:effectLst/>
                          <a:latin typeface="Calibri"/>
                          <a:ea typeface="Calibri"/>
                          <a:cs typeface="Times New Roman"/>
                        </a:rPr>
                        <a:t>  (Dealing with identification of dependent and independent variables)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9"/>
                        </a:rPr>
                        <a:t>http://professionaldevelopment.ibo.org/files/ocd/TaughtPractice%20with%20%20identifying%20variables.pdf</a:t>
                      </a:r>
                      <a:r>
                        <a:rPr lang="en-US" sz="600">
                          <a:effectLst/>
                          <a:latin typeface="Calibri"/>
                          <a:ea typeface="Calibri"/>
                          <a:cs typeface="Times New Roman"/>
                        </a:rPr>
                        <a:t>  (Practice worksheet for identifying dependent and independent variables)</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0"/>
                        </a:rPr>
                        <a:t>http://www.clemson.edu/ces/phoenix/tutorials/graph/index.html</a:t>
                      </a:r>
                      <a:r>
                        <a:rPr lang="en-US" sz="600">
                          <a:effectLst/>
                          <a:latin typeface="Calibri"/>
                          <a:ea typeface="Calibri"/>
                          <a:cs typeface="Times New Roman"/>
                        </a:rPr>
                        <a:t> (Rules for graphing)</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http://www.wtamu.edu/academic/anns/mps/math/mathlab/beg_algebra/beg_alg_tut9_bar.htm#line3</a:t>
                      </a:r>
                      <a:r>
                        <a:rPr lang="en-US" sz="600">
                          <a:effectLst/>
                          <a:latin typeface="Calibri"/>
                          <a:ea typeface="Calibri"/>
                          <a:cs typeface="Times New Roman"/>
                        </a:rPr>
                        <a:t> (Teaches how and why to use different graphs and also teaches how to read a graph)</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http://www.teachervision.fen.com/skill-builder/graphs-and-charts/48946.html?page=1&amp;detoured=1</a:t>
                      </a:r>
                      <a:r>
                        <a:rPr lang="en-US" sz="600">
                          <a:effectLst/>
                          <a:latin typeface="Calibri"/>
                          <a:ea typeface="Calibri"/>
                          <a:cs typeface="Times New Roman"/>
                        </a:rPr>
                        <a:t> (Provides questions to ask students as they analyze a graph)</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http://nces.ed.gov/nceskids/createagraph/default.aspx</a:t>
                      </a:r>
                      <a:r>
                        <a:rPr lang="en-US" sz="600">
                          <a:effectLst/>
                          <a:latin typeface="Calibri"/>
                          <a:ea typeface="Calibri"/>
                          <a:cs typeface="Times New Roman"/>
                        </a:rPr>
                        <a:t> (Online way to create different types of graphs)</a:t>
                      </a:r>
                    </a:p>
                    <a:p>
                      <a:pPr marL="182880" marR="0" indent="-182880">
                        <a:spcBef>
                          <a:spcPts val="0"/>
                        </a:spcBef>
                        <a:spcAft>
                          <a:spcPts val="0"/>
                        </a:spcAft>
                      </a:pPr>
                      <a:r>
                        <a:rPr lang="en-US" sz="600">
                          <a:effectLst/>
                          <a:latin typeface="Calibri"/>
                          <a:ea typeface="Calibri"/>
                          <a:cs typeface="Times New Roman"/>
                        </a:rPr>
                        <a:t>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spcBef>
                          <a:spcPts val="0"/>
                        </a:spcBef>
                        <a:spcAft>
                          <a:spcPts val="0"/>
                        </a:spcAft>
                      </a:pPr>
                      <a:r>
                        <a:rPr lang="en-US" sz="600">
                          <a:effectLst/>
                          <a:latin typeface="Calibri"/>
                          <a:ea typeface="Calibri"/>
                          <a:cs typeface="Times New Roman"/>
                        </a:rPr>
                        <a:t>Student Resources:</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13"/>
                        </a:rPr>
                        <a:t>http://nces.ed.gov/nceskids/createagraph/default.aspx</a:t>
                      </a:r>
                      <a:r>
                        <a:rPr lang="en-US" sz="600" dirty="0">
                          <a:effectLst/>
                          <a:latin typeface="Calibri"/>
                          <a:ea typeface="Calibri"/>
                          <a:cs typeface="Times New Roman"/>
                        </a:rPr>
                        <a:t> (Online way to create different types of graphs)</a:t>
                      </a:r>
                    </a:p>
                    <a:p>
                      <a:pPr marL="182880" marR="0" indent="-182880">
                        <a:spcBef>
                          <a:spcPts val="0"/>
                        </a:spcBef>
                        <a:spcAft>
                          <a:spcPts val="0"/>
                        </a:spcAft>
                      </a:pPr>
                      <a:r>
                        <a:rPr lang="en-US" sz="600" dirty="0">
                          <a:effectLst/>
                          <a:latin typeface="Calibri"/>
                          <a:ea typeface="Calibri"/>
                          <a:cs typeface="Times New Roman"/>
                        </a:rPr>
                        <a:t> </a:t>
                      </a:r>
                    </a:p>
                  </a:txBody>
                  <a:tcPr marL="35958" marR="35958" marT="13445" marB="18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1600200" y="1600200"/>
            <a:ext cx="3276600" cy="1828800"/>
          </a:xfrm>
          <a:prstGeom prst="roundRect">
            <a:avLst>
              <a:gd name="adj" fmla="val 0"/>
            </a:avLst>
          </a:prstGeom>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marL="182880" marR="0" indent="-182880">
              <a:spcBef>
                <a:spcPts val="0"/>
              </a:spcBef>
              <a:spcAft>
                <a:spcPts val="0"/>
              </a:spcAft>
            </a:pPr>
            <a:r>
              <a:rPr lang="en-US" sz="2400" dirty="0">
                <a:ea typeface="Calibri"/>
                <a:cs typeface="Times New Roman"/>
              </a:rPr>
              <a:t>Thinking like a scientist: Provide written summary/justification of data</a:t>
            </a:r>
          </a:p>
        </p:txBody>
      </p:sp>
    </p:spTree>
    <p:extLst>
      <p:ext uri="{BB962C8B-B14F-4D97-AF65-F5344CB8AC3E}">
        <p14:creationId xmlns:p14="http://schemas.microsoft.com/office/powerpoint/2010/main" val="28237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Connections to Literacy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2311195"/>
              </p:ext>
            </p:extLst>
          </p:nvPr>
        </p:nvGraphicFramePr>
        <p:xfrm>
          <a:off x="76200" y="1981200"/>
          <a:ext cx="8915400" cy="1600200"/>
        </p:xfrm>
        <a:graphic>
          <a:graphicData uri="http://schemas.openxmlformats.org/drawingml/2006/table">
            <a:tbl>
              <a:tblPr firstRow="1" firstCol="1" bandRow="1"/>
              <a:tblGrid>
                <a:gridCol w="4457700"/>
                <a:gridCol w="4457700"/>
              </a:tblGrid>
              <a:tr h="409044">
                <a:tc gridSpan="2">
                  <a:txBody>
                    <a:bodyPr/>
                    <a:lstStyle/>
                    <a:p>
                      <a:pPr marL="0" marR="0" indent="0">
                        <a:spcBef>
                          <a:spcPts val="0"/>
                        </a:spcBef>
                        <a:spcAft>
                          <a:spcPts val="0"/>
                        </a:spcAft>
                      </a:pPr>
                      <a:r>
                        <a:rPr lang="en-US" sz="1100" b="1" dirty="0">
                          <a:effectLst/>
                          <a:latin typeface="Calibri"/>
                          <a:ea typeface="Calibri"/>
                          <a:cs typeface="Times New Roman"/>
                        </a:rPr>
                        <a:t>Texts for independent reading or for class read aloud to support the content</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355748">
                <a:tc>
                  <a:txBody>
                    <a:bodyPr/>
                    <a:lstStyle/>
                    <a:p>
                      <a:pPr marL="0" marR="0" indent="0" algn="ctr">
                        <a:spcBef>
                          <a:spcPts val="0"/>
                        </a:spcBef>
                        <a:spcAft>
                          <a:spcPts val="0"/>
                        </a:spcAft>
                      </a:pPr>
                      <a:r>
                        <a:rPr lang="en-US" sz="900" b="1">
                          <a:effectLst/>
                          <a:latin typeface="Calibri"/>
                          <a:ea typeface="Calibri"/>
                          <a:cs typeface="Times New Roman"/>
                        </a:rPr>
                        <a:t>Informational/Non-Fiction</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ctr">
                        <a:spcBef>
                          <a:spcPts val="0"/>
                        </a:spcBef>
                        <a:spcAft>
                          <a:spcPts val="0"/>
                        </a:spcAft>
                      </a:pPr>
                      <a:r>
                        <a:rPr lang="en-US" sz="900" b="1">
                          <a:effectLst/>
                          <a:latin typeface="Calibri"/>
                          <a:ea typeface="Calibri"/>
                          <a:cs typeface="Times New Roman"/>
                        </a:rPr>
                        <a:t>Fiction</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35408">
                <a:tc>
                  <a:txBody>
                    <a:bodyPr/>
                    <a:lstStyle/>
                    <a:p>
                      <a:pPr marL="182880" marR="0" indent="-182880">
                        <a:spcBef>
                          <a:spcPts val="0"/>
                        </a:spcBef>
                        <a:spcAft>
                          <a:spcPts val="0"/>
                        </a:spcAft>
                      </a:pPr>
                      <a:r>
                        <a:rPr lang="en-US" sz="900" i="1" dirty="0">
                          <a:effectLst/>
                          <a:latin typeface="Calibri"/>
                          <a:ea typeface="Calibri"/>
                          <a:cs typeface="Times New Roman"/>
                        </a:rPr>
                        <a:t>What Einstein Told His Barber</a:t>
                      </a:r>
                      <a:r>
                        <a:rPr lang="en-US" sz="900" dirty="0">
                          <a:effectLst/>
                          <a:latin typeface="Calibri"/>
                          <a:ea typeface="Calibri"/>
                          <a:cs typeface="Times New Roman"/>
                        </a:rPr>
                        <a:t> and </a:t>
                      </a:r>
                      <a:r>
                        <a:rPr lang="en-US" sz="900" i="1" dirty="0">
                          <a:effectLst/>
                          <a:latin typeface="Calibri"/>
                          <a:ea typeface="Calibri"/>
                          <a:cs typeface="Times New Roman"/>
                        </a:rPr>
                        <a:t>What Einstein Didn’t Know</a:t>
                      </a:r>
                      <a:r>
                        <a:rPr lang="en-US" sz="900" dirty="0">
                          <a:effectLst/>
                          <a:latin typeface="Calibri"/>
                          <a:ea typeface="Calibri"/>
                          <a:cs typeface="Times New Roman"/>
                        </a:rPr>
                        <a:t>– Robert L. Wolke [lexile level 1150-1220]</a:t>
                      </a:r>
                      <a:endParaRPr lang="en-US" sz="1000" dirty="0">
                        <a:effectLst/>
                        <a:latin typeface="Calibri"/>
                        <a:ea typeface="Calibri"/>
                        <a:cs typeface="Times New Roman"/>
                      </a:endParaRPr>
                    </a:p>
                    <a:p>
                      <a:pPr marL="182880" marR="0" indent="-182880">
                        <a:spcBef>
                          <a:spcPts val="0"/>
                        </a:spcBef>
                        <a:spcAft>
                          <a:spcPts val="0"/>
                        </a:spcAft>
                      </a:pPr>
                      <a:r>
                        <a:rPr lang="en-US" sz="900" i="1" dirty="0">
                          <a:effectLst/>
                          <a:latin typeface="Calibri"/>
                          <a:ea typeface="Calibri"/>
                          <a:cs typeface="Times New Roman"/>
                        </a:rPr>
                        <a:t>Ferguson’s Careers in Focus: Energy</a:t>
                      </a:r>
                      <a:r>
                        <a:rPr lang="en-US" sz="900" dirty="0">
                          <a:effectLst/>
                          <a:latin typeface="Calibri"/>
                          <a:ea typeface="Calibri"/>
                          <a:cs typeface="Times New Roman"/>
                        </a:rPr>
                        <a:t> – Ferguson  [lexile level 1150-1220]</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spcBef>
                          <a:spcPts val="0"/>
                        </a:spcBef>
                        <a:spcAft>
                          <a:spcPts val="0"/>
                        </a:spcAft>
                      </a:pPr>
                      <a:r>
                        <a:rPr lang="en-US" sz="900" i="1" dirty="0">
                          <a:effectLst/>
                          <a:latin typeface="Calibri"/>
                          <a:ea typeface="Calibri"/>
                          <a:cs typeface="Times New Roman"/>
                        </a:rPr>
                        <a:t>Exploring Energy</a:t>
                      </a:r>
                      <a:r>
                        <a:rPr lang="en-US" sz="900" dirty="0">
                          <a:effectLst/>
                          <a:latin typeface="Calibri"/>
                          <a:ea typeface="Calibri"/>
                          <a:cs typeface="Times New Roman"/>
                        </a:rPr>
                        <a:t> – Scholastic Books, Gallimard Jeunesse (1995)  [lexile level 1150-1220]</a:t>
                      </a:r>
                      <a:endParaRPr lang="en-US" sz="1000" dirty="0">
                        <a:effectLst/>
                        <a:latin typeface="Calibri"/>
                        <a:ea typeface="Calibri"/>
                        <a:cs typeface="Times New Roman"/>
                      </a:endParaRPr>
                    </a:p>
                    <a:p>
                      <a:pPr marL="182880" marR="0" indent="-182880">
                        <a:spcBef>
                          <a:spcPts val="0"/>
                        </a:spcBef>
                        <a:spcAft>
                          <a:spcPts val="0"/>
                        </a:spcAft>
                      </a:pPr>
                      <a:r>
                        <a:rPr lang="en-US" sz="900" i="1" dirty="0">
                          <a:effectLst/>
                          <a:latin typeface="Calibri"/>
                          <a:ea typeface="Calibri"/>
                          <a:cs typeface="Times New Roman"/>
                        </a:rPr>
                        <a:t>Out of Gas – The End of the Oil Age</a:t>
                      </a:r>
                      <a:r>
                        <a:rPr lang="en-US" sz="900" dirty="0">
                          <a:effectLst/>
                          <a:latin typeface="Calibri"/>
                          <a:ea typeface="Calibri"/>
                          <a:cs typeface="Times New Roman"/>
                        </a:rPr>
                        <a:t> – David Goodstein (2005)  [lexile level 1150-1220]</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a:off x="3581400" y="3048000"/>
            <a:ext cx="1600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Prior Knowledge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2983668"/>
              </p:ext>
            </p:extLst>
          </p:nvPr>
        </p:nvGraphicFramePr>
        <p:xfrm>
          <a:off x="152400" y="2362200"/>
          <a:ext cx="8839200" cy="3895351"/>
        </p:xfrm>
        <a:graphic>
          <a:graphicData uri="http://schemas.openxmlformats.org/drawingml/2006/table">
            <a:tbl>
              <a:tblPr firstRow="1" firstCol="1" bandRow="1"/>
              <a:tblGrid>
                <a:gridCol w="8839200"/>
              </a:tblGrid>
              <a:tr h="902977">
                <a:tc>
                  <a:txBody>
                    <a:bodyPr/>
                    <a:lstStyle/>
                    <a:p>
                      <a:pPr marL="0" marR="0" indent="0">
                        <a:spcBef>
                          <a:spcPts val="0"/>
                        </a:spcBef>
                        <a:spcAft>
                          <a:spcPts val="0"/>
                        </a:spcAft>
                      </a:pPr>
                      <a:r>
                        <a:rPr lang="en-US" sz="2400" b="1">
                          <a:effectLst/>
                          <a:latin typeface="Calibri"/>
                          <a:ea typeface="Calibri"/>
                          <a:cs typeface="Times New Roman"/>
                        </a:rPr>
                        <a:t>Prior Knowledge and Experiences</a:t>
                      </a:r>
                      <a:endParaRPr lang="en-US" sz="24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373623">
                <a:tc>
                  <a:txBody>
                    <a:bodyPr/>
                    <a:lstStyle/>
                    <a:p>
                      <a:pPr marL="182880" marR="0" indent="-182880">
                        <a:spcBef>
                          <a:spcPts val="0"/>
                        </a:spcBef>
                        <a:spcAft>
                          <a:spcPts val="0"/>
                        </a:spcAft>
                      </a:pPr>
                      <a:r>
                        <a:rPr lang="en-US" sz="2400" dirty="0">
                          <a:effectLst/>
                          <a:latin typeface="Calibri"/>
                          <a:ea typeface="Calibri"/>
                          <a:cs typeface="Times New Roman"/>
                        </a:rPr>
                        <a:t>Students must have an understanding of the scientific method, the metric system (including prefixes and conversions), algebra, use of a scientific calculator, graphing (including setting up the axes, appropriate scale, labeling, and identifying dependent and independent variables).</a:t>
                      </a:r>
                    </a:p>
                    <a:p>
                      <a:pPr marL="182880" marR="0" indent="-182880">
                        <a:spcBef>
                          <a:spcPts val="0"/>
                        </a:spcBef>
                        <a:spcAft>
                          <a:spcPts val="0"/>
                        </a:spcAft>
                      </a:pPr>
                      <a:r>
                        <a:rPr lang="en-US" sz="2400" dirty="0">
                          <a:effectLst/>
                          <a:latin typeface="Calibri"/>
                          <a:ea typeface="Calibri"/>
                          <a:cs typeface="Times New Roman"/>
                        </a:rPr>
                        <a:t> </a:t>
                      </a:r>
                    </a:p>
                    <a:p>
                      <a:pPr marL="182880" marR="0" indent="-182880">
                        <a:spcBef>
                          <a:spcPts val="0"/>
                        </a:spcBef>
                        <a:spcAft>
                          <a:spcPts val="0"/>
                        </a:spcAft>
                      </a:pPr>
                      <a:r>
                        <a:rPr lang="en-US" sz="2400" dirty="0">
                          <a:effectLst/>
                          <a:latin typeface="Calibri"/>
                          <a:ea typeface="Calibri"/>
                          <a:cs typeface="Times New Roman"/>
                        </a:rPr>
                        <a:t>Vertical Articulation: The last time students have seen these concepts related to this unit was in 8</a:t>
                      </a:r>
                      <a:r>
                        <a:rPr lang="en-US" sz="2400" baseline="30000" dirty="0">
                          <a:effectLst/>
                          <a:latin typeface="Calibri"/>
                          <a:ea typeface="Calibri"/>
                          <a:cs typeface="Times New Roman"/>
                        </a:rPr>
                        <a:t>th</a:t>
                      </a:r>
                      <a:r>
                        <a:rPr lang="en-US" sz="2400" dirty="0">
                          <a:effectLst/>
                          <a:latin typeface="Calibri"/>
                          <a:ea typeface="Calibri"/>
                          <a:cs typeface="Times New Roman"/>
                        </a:rPr>
                        <a:t> and 4</a:t>
                      </a:r>
                      <a:r>
                        <a:rPr lang="en-US" sz="2400" baseline="30000" dirty="0">
                          <a:effectLst/>
                          <a:latin typeface="Calibri"/>
                          <a:ea typeface="Calibri"/>
                          <a:cs typeface="Times New Roman"/>
                        </a:rPr>
                        <a:t>th</a:t>
                      </a:r>
                      <a:r>
                        <a:rPr lang="en-US" sz="2400" dirty="0">
                          <a:effectLst/>
                          <a:latin typeface="Calibri"/>
                          <a:ea typeface="Calibri"/>
                          <a:cs typeface="Times New Roman"/>
                        </a:rPr>
                        <a:t> grades.</a:t>
                      </a: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19237705">
            <a:off x="1750251" y="4386653"/>
            <a:ext cx="1905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5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Unit Trajectory- Learning Experiences</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3747"/>
            <a:ext cx="9144000" cy="5624653"/>
          </a:xfrm>
          <a:prstGeom prst="rect">
            <a:avLst/>
          </a:prstGeom>
        </p:spPr>
      </p:pic>
    </p:spTree>
    <p:extLst>
      <p:ext uri="{BB962C8B-B14F-4D97-AF65-F5344CB8AC3E}">
        <p14:creationId xmlns:p14="http://schemas.microsoft.com/office/powerpoint/2010/main" val="3798182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43000"/>
          </a:xfrm>
        </p:spPr>
        <p:txBody>
          <a:bodyPr/>
          <a:lstStyle/>
          <a:p>
            <a:r>
              <a:rPr lang="en-US" sz="3000" dirty="0" smtClean="0"/>
              <a:t>Instructional Unit Description &amp; Considerations</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625545313"/>
              </p:ext>
            </p:extLst>
          </p:nvPr>
        </p:nvGraphicFramePr>
        <p:xfrm>
          <a:off x="76200" y="1600200"/>
          <a:ext cx="8839200" cy="4679567"/>
        </p:xfrm>
        <a:graphic>
          <a:graphicData uri="http://schemas.openxmlformats.org/drawingml/2006/table">
            <a:tbl>
              <a:tblPr firstRow="1" firstCol="1" bandRow="1"/>
              <a:tblGrid>
                <a:gridCol w="1524000"/>
                <a:gridCol w="7315200"/>
              </a:tblGrid>
              <a:tr h="1772287">
                <a:tc>
                  <a:txBody>
                    <a:bodyPr/>
                    <a:lstStyle/>
                    <a:p>
                      <a:pPr marL="0" marR="0" indent="0">
                        <a:spcBef>
                          <a:spcPts val="0"/>
                        </a:spcBef>
                        <a:spcAft>
                          <a:spcPts val="0"/>
                        </a:spcAft>
                      </a:pPr>
                      <a:r>
                        <a:rPr lang="en-US" sz="1600" b="1" dirty="0">
                          <a:solidFill>
                            <a:srgbClr val="000000"/>
                          </a:solidFill>
                          <a:effectLst/>
                          <a:latin typeface="Calibri"/>
                          <a:ea typeface="Times New Roman"/>
                          <a:cs typeface="Times New Roman"/>
                        </a:rPr>
                        <a:t>Unit Description:</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1600" dirty="0">
                          <a:solidFill>
                            <a:srgbClr val="000000"/>
                          </a:solidFill>
                          <a:effectLst/>
                          <a:latin typeface="Calibri"/>
                          <a:ea typeface="Times New Roman"/>
                          <a:cs typeface="Times New Roman"/>
                        </a:rPr>
                        <a:t>This unit focuses on forms of energy and how those forms are transformed and conserved in a variety of situations.  Beginning with the foundation of energy conservation, students explain and calculate how various types of energy (kinetic, potential, mechanical, thermal, chemical, nuclear, electrical, and radiant, etc.) are used in real life scenarios.  They identify efficient forms of energy used to do work and recognize that the transformations involved conserve instead of “lose” energy.  The unit culminates in a performance assessment that asks students to investigate ways top decrease energy consumption for their school and present a report to their local school board.</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713">
                <a:tc>
                  <a:txBody>
                    <a:bodyPr/>
                    <a:lstStyle/>
                    <a:p>
                      <a:pPr marL="0" marR="0" indent="0">
                        <a:spcBef>
                          <a:spcPts val="0"/>
                        </a:spcBef>
                        <a:spcAft>
                          <a:spcPts val="0"/>
                        </a:spcAft>
                      </a:pPr>
                      <a:r>
                        <a:rPr lang="en-US" sz="1600" b="1">
                          <a:solidFill>
                            <a:srgbClr val="000000"/>
                          </a:solidFill>
                          <a:effectLst/>
                          <a:latin typeface="Calibri"/>
                          <a:ea typeface="Times New Roman"/>
                          <a:cs typeface="Times New Roman"/>
                        </a:rPr>
                        <a:t>Considerations:</a:t>
                      </a:r>
                      <a:endParaRPr lang="en-US" sz="160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600" b="1" dirty="0">
                          <a:effectLst/>
                          <a:latin typeface="Calibri"/>
                          <a:ea typeface="Times New Roman"/>
                          <a:cs typeface="Times New Roman"/>
                        </a:rPr>
                        <a:t>Consideration</a:t>
                      </a:r>
                      <a:r>
                        <a:rPr lang="en-US" sz="1600" dirty="0">
                          <a:effectLst/>
                          <a:latin typeface="Calibri"/>
                          <a:ea typeface="Times New Roman"/>
                          <a:cs typeface="Times New Roman"/>
                        </a:rPr>
                        <a:t>:</a:t>
                      </a:r>
                      <a:endParaRPr lang="en-US" sz="1600" dirty="0">
                        <a:effectLst/>
                        <a:latin typeface="Calibri"/>
                        <a:ea typeface="Calibri"/>
                        <a:cs typeface="Times New Roman"/>
                      </a:endParaRPr>
                    </a:p>
                    <a:p>
                      <a:pPr marL="182880" marR="0" indent="-182880">
                        <a:spcBef>
                          <a:spcPts val="0"/>
                        </a:spcBef>
                        <a:spcAft>
                          <a:spcPts val="0"/>
                        </a:spcAft>
                      </a:pPr>
                      <a:r>
                        <a:rPr lang="en-US" sz="1600" dirty="0">
                          <a:effectLst/>
                          <a:latin typeface="Calibri"/>
                          <a:ea typeface="Times New Roman"/>
                          <a:cs typeface="Times New Roman"/>
                        </a:rPr>
                        <a:t>Teachers need to consider that the timing of the unit may not coincide with the original intention of the unit creators due to district high school scheduling differences.</a:t>
                      </a:r>
                      <a:endParaRPr lang="en-US" sz="1600" dirty="0">
                        <a:effectLst/>
                        <a:latin typeface="Calibri"/>
                        <a:ea typeface="Calibri"/>
                        <a:cs typeface="Times New Roman"/>
                      </a:endParaRPr>
                    </a:p>
                    <a:p>
                      <a:pPr marL="182880" marR="0" indent="-182880">
                        <a:spcBef>
                          <a:spcPts val="0"/>
                        </a:spcBef>
                        <a:spcAft>
                          <a:spcPts val="0"/>
                        </a:spcAft>
                      </a:pPr>
                      <a:r>
                        <a:rPr lang="en-US" sz="1600" dirty="0">
                          <a:effectLst/>
                          <a:latin typeface="Calibri"/>
                          <a:ea typeface="Times New Roman"/>
                          <a:cs typeface="Times New Roman"/>
                        </a:rPr>
                        <a:t> </a:t>
                      </a:r>
                      <a:endParaRPr lang="en-US" sz="1600" dirty="0">
                        <a:effectLst/>
                        <a:latin typeface="Calibri"/>
                        <a:ea typeface="Calibri"/>
                        <a:cs typeface="Times New Roman"/>
                      </a:endParaRPr>
                    </a:p>
                    <a:p>
                      <a:pPr marL="182880" marR="0" indent="-182880">
                        <a:spcBef>
                          <a:spcPts val="0"/>
                        </a:spcBef>
                        <a:spcAft>
                          <a:spcPts val="0"/>
                        </a:spcAft>
                      </a:pPr>
                      <a:r>
                        <a:rPr lang="en-US" sz="1600" b="1" dirty="0">
                          <a:effectLst/>
                          <a:latin typeface="Calibri"/>
                          <a:ea typeface="Times New Roman"/>
                          <a:cs typeface="Times New Roman"/>
                        </a:rPr>
                        <a:t>Possible misconceptions</a:t>
                      </a:r>
                      <a:r>
                        <a:rPr lang="en-US" sz="1600" dirty="0">
                          <a:effectLst/>
                          <a:latin typeface="Calibri"/>
                          <a:ea typeface="Times New Roman"/>
                          <a:cs typeface="Times New Roman"/>
                        </a:rPr>
                        <a:t>:  </a:t>
                      </a:r>
                      <a:endParaRPr lang="en-US" sz="1600" dirty="0">
                        <a:effectLst/>
                        <a:latin typeface="Calibri"/>
                        <a:ea typeface="Calibri"/>
                        <a:cs typeface="Times New Roman"/>
                      </a:endParaRPr>
                    </a:p>
                    <a:p>
                      <a:pPr marL="182880" marR="0" indent="-182880">
                        <a:spcBef>
                          <a:spcPts val="0"/>
                        </a:spcBef>
                        <a:spcAft>
                          <a:spcPts val="0"/>
                        </a:spcAft>
                      </a:pPr>
                      <a:r>
                        <a:rPr lang="en-US" sz="1600" dirty="0">
                          <a:effectLst/>
                          <a:latin typeface="Calibri"/>
                          <a:ea typeface="Times New Roman"/>
                          <a:cs typeface="Times New Roman"/>
                        </a:rPr>
                        <a:t>Energy that is renewable is efficient.</a:t>
                      </a:r>
                      <a:endParaRPr lang="en-US" sz="1600" dirty="0">
                        <a:effectLst/>
                        <a:latin typeface="Calibri"/>
                        <a:ea typeface="Calibri"/>
                        <a:cs typeface="Times New Roman"/>
                      </a:endParaRPr>
                    </a:p>
                    <a:p>
                      <a:pPr marL="182880" marR="0" indent="-182880">
                        <a:spcBef>
                          <a:spcPts val="0"/>
                        </a:spcBef>
                        <a:spcAft>
                          <a:spcPts val="0"/>
                        </a:spcAft>
                      </a:pPr>
                      <a:r>
                        <a:rPr lang="en-US" sz="1600" dirty="0">
                          <a:effectLst/>
                          <a:latin typeface="Calibri"/>
                          <a:ea typeface="Times New Roman"/>
                          <a:cs typeface="Times New Roman"/>
                        </a:rPr>
                        <a:t>Energy is lost not transformed.</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0815794">
            <a:off x="3720072" y="4540315"/>
            <a:ext cx="1828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6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838200"/>
          </a:xfrm>
        </p:spPr>
        <p:txBody>
          <a:bodyPr/>
          <a:lstStyle/>
          <a:p>
            <a:pPr marL="45720" indent="0"/>
            <a:r>
              <a:rPr lang="en-US" sz="3600" dirty="0"/>
              <a:t>T</a:t>
            </a:r>
            <a:r>
              <a:rPr lang="en-US" sz="3600" dirty="0" smtClean="0"/>
              <a:t>he samples </a:t>
            </a:r>
            <a:r>
              <a:rPr lang="en-US" sz="3600" dirty="0"/>
              <a:t>leave work to be done….</a:t>
            </a:r>
          </a:p>
        </p:txBody>
      </p:sp>
    </p:spTree>
    <p:extLst>
      <p:ext uri="{BB962C8B-B14F-4D97-AF65-F5344CB8AC3E}">
        <p14:creationId xmlns:p14="http://schemas.microsoft.com/office/powerpoint/2010/main" val="141568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sz="3600" dirty="0" smtClean="0"/>
              <a:t>Discussion Time</a:t>
            </a:r>
            <a:endParaRPr lang="en-US" sz="3600" dirty="0"/>
          </a:p>
        </p:txBody>
      </p:sp>
      <p:sp>
        <p:nvSpPr>
          <p:cNvPr id="3" name="Content Placeholder 2"/>
          <p:cNvSpPr>
            <a:spLocks noGrp="1"/>
          </p:cNvSpPr>
          <p:nvPr>
            <p:ph idx="1"/>
          </p:nvPr>
        </p:nvSpPr>
        <p:spPr>
          <a:xfrm>
            <a:off x="381000" y="1676400"/>
            <a:ext cx="8229600" cy="4525963"/>
          </a:xfrm>
        </p:spPr>
        <p:txBody>
          <a:bodyPr/>
          <a:lstStyle/>
          <a:p>
            <a:pPr marL="45720" indent="0" algn="ctr">
              <a:buNone/>
            </a:pPr>
            <a:r>
              <a:rPr lang="en-US" sz="3600" dirty="0" smtClean="0"/>
              <a:t>Questions?</a:t>
            </a:r>
            <a:endParaRPr lang="en-US" sz="3600" dirty="0"/>
          </a:p>
        </p:txBody>
      </p:sp>
      <p:pic>
        <p:nvPicPr>
          <p:cNvPr id="1026"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383462"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4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Upcoming Webinars</a:t>
            </a:r>
            <a:endParaRPr lang="en-US" sz="3600" dirty="0"/>
          </a:p>
        </p:txBody>
      </p:sp>
      <p:sp>
        <p:nvSpPr>
          <p:cNvPr id="3" name="Content Placeholder 2"/>
          <p:cNvSpPr>
            <a:spLocks noGrp="1"/>
          </p:cNvSpPr>
          <p:nvPr>
            <p:ph idx="1"/>
          </p:nvPr>
        </p:nvSpPr>
        <p:spPr>
          <a:xfrm>
            <a:off x="457200" y="1981200"/>
            <a:ext cx="8229600" cy="3124200"/>
          </a:xfrm>
        </p:spPr>
        <p:txBody>
          <a:bodyPr/>
          <a:lstStyle/>
          <a:p>
            <a:pPr marL="45720" indent="0">
              <a:buNone/>
            </a:pPr>
            <a:endParaRPr lang="en-US" sz="1600" dirty="0" smtClean="0"/>
          </a:p>
          <a:p>
            <a:r>
              <a:rPr lang="en-US" sz="1600" u="sng" dirty="0" smtClean="0"/>
              <a:t>Comprehensive </a:t>
            </a:r>
            <a:r>
              <a:rPr lang="en-US" sz="1600" u="sng" dirty="0"/>
              <a:t>Health </a:t>
            </a:r>
            <a:r>
              <a:rPr lang="en-US" sz="1600" dirty="0"/>
              <a:t>Instructional </a:t>
            </a:r>
            <a:r>
              <a:rPr lang="en-US" sz="1600" dirty="0" smtClean="0"/>
              <a:t>Units </a:t>
            </a:r>
            <a:r>
              <a:rPr lang="en-US" sz="1600" b="1" dirty="0" smtClean="0"/>
              <a:t>April </a:t>
            </a:r>
            <a:r>
              <a:rPr lang="en-US" sz="1600" b="1" dirty="0"/>
              <a:t>23 @ </a:t>
            </a:r>
            <a:r>
              <a:rPr lang="en-US" sz="1600" b="1" dirty="0" smtClean="0"/>
              <a:t>12:30 </a:t>
            </a:r>
            <a:r>
              <a:rPr lang="en-US" sz="1600" dirty="0" smtClean="0">
                <a:hlinkClick r:id="rId2"/>
              </a:rPr>
              <a:t>http</a:t>
            </a:r>
            <a:r>
              <a:rPr lang="en-US" sz="1600" dirty="0">
                <a:hlinkClick r:id="rId2"/>
              </a:rPr>
              <a:t>://connect.enetcolorado.org/siu_health</a:t>
            </a:r>
            <a:r>
              <a:rPr lang="en-US" sz="1600" dirty="0" smtClean="0">
                <a:hlinkClick r:id="rId2"/>
              </a:rPr>
              <a:t>/</a:t>
            </a:r>
            <a:endParaRPr lang="en-US" sz="1600" dirty="0" smtClean="0"/>
          </a:p>
          <a:p>
            <a:pPr marL="45720" indent="0">
              <a:buNone/>
            </a:pPr>
            <a:endParaRPr lang="en-US" sz="1600" dirty="0" smtClean="0"/>
          </a:p>
          <a:p>
            <a:r>
              <a:rPr lang="en-US" sz="1600" u="sng" dirty="0" smtClean="0"/>
              <a:t>Mathematics</a:t>
            </a:r>
            <a:r>
              <a:rPr lang="en-US" sz="1600" dirty="0" smtClean="0"/>
              <a:t> </a:t>
            </a:r>
            <a:r>
              <a:rPr lang="en-US" sz="1600" dirty="0"/>
              <a:t>Instructional </a:t>
            </a:r>
            <a:r>
              <a:rPr lang="en-US" sz="1600" dirty="0" smtClean="0"/>
              <a:t>Units </a:t>
            </a:r>
            <a:r>
              <a:rPr lang="en-US" sz="1600" b="1" dirty="0" smtClean="0"/>
              <a:t>April </a:t>
            </a:r>
            <a:r>
              <a:rPr lang="en-US" sz="1600" b="1" dirty="0"/>
              <a:t>24 @ </a:t>
            </a:r>
            <a:r>
              <a:rPr lang="en-US" sz="1600" b="1" dirty="0" smtClean="0"/>
              <a:t>12:30 </a:t>
            </a:r>
            <a:r>
              <a:rPr lang="en-US" sz="1600" dirty="0" smtClean="0">
                <a:hlinkClick r:id="rId3"/>
              </a:rPr>
              <a:t>http</a:t>
            </a:r>
            <a:r>
              <a:rPr lang="en-US" sz="1600" dirty="0">
                <a:hlinkClick r:id="rId3"/>
              </a:rPr>
              <a:t>://connect.enetcolorado.org/siu_mathematics/</a:t>
            </a:r>
            <a:r>
              <a:rPr lang="en-US" sz="1600" dirty="0"/>
              <a:t> </a:t>
            </a:r>
            <a:endParaRPr lang="en-US" sz="1600" dirty="0" smtClean="0"/>
          </a:p>
          <a:p>
            <a:pPr marL="45720" indent="0">
              <a:buNone/>
            </a:pPr>
            <a:endParaRPr lang="en-US" sz="1600" dirty="0" smtClean="0"/>
          </a:p>
          <a:p>
            <a:r>
              <a:rPr lang="en-US" sz="1600" u="sng" dirty="0" smtClean="0"/>
              <a:t>Social </a:t>
            </a:r>
            <a:r>
              <a:rPr lang="en-US" sz="1600" u="sng" dirty="0"/>
              <a:t>Studies </a:t>
            </a:r>
            <a:r>
              <a:rPr lang="en-US" sz="1600" dirty="0"/>
              <a:t>Instructional </a:t>
            </a:r>
            <a:r>
              <a:rPr lang="en-US" sz="1600" dirty="0" smtClean="0"/>
              <a:t>Units </a:t>
            </a:r>
            <a:r>
              <a:rPr lang="en-US" sz="1600" b="1" dirty="0" smtClean="0"/>
              <a:t>April </a:t>
            </a:r>
            <a:r>
              <a:rPr lang="en-US" sz="1600" b="1" dirty="0"/>
              <a:t>25 @ </a:t>
            </a:r>
            <a:r>
              <a:rPr lang="en-US" sz="1600" b="1" dirty="0" smtClean="0"/>
              <a:t>12:30 </a:t>
            </a:r>
            <a:r>
              <a:rPr lang="en-US" sz="1600" dirty="0" smtClean="0">
                <a:hlinkClick r:id="rId4"/>
              </a:rPr>
              <a:t>http</a:t>
            </a:r>
            <a:r>
              <a:rPr lang="en-US" sz="1600" dirty="0">
                <a:hlinkClick r:id="rId4"/>
              </a:rPr>
              <a:t>://connect.enetcolorado.org/siu_socialstudies/</a:t>
            </a:r>
            <a:r>
              <a:rPr lang="en-US" sz="1600" dirty="0"/>
              <a:t> </a:t>
            </a:r>
            <a:endParaRPr lang="en-US" sz="1600" b="1" dirty="0"/>
          </a:p>
        </p:txBody>
      </p:sp>
    </p:spTree>
    <p:extLst>
      <p:ext uri="{BB962C8B-B14F-4D97-AF65-F5344CB8AC3E}">
        <p14:creationId xmlns:p14="http://schemas.microsoft.com/office/powerpoint/2010/main" val="95018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 Goals</a:t>
            </a:r>
            <a:endParaRPr lang="en-US" sz="3600" dirty="0"/>
          </a:p>
        </p:txBody>
      </p:sp>
      <p:sp>
        <p:nvSpPr>
          <p:cNvPr id="3" name="Content Placeholder 2"/>
          <p:cNvSpPr>
            <a:spLocks noGrp="1"/>
          </p:cNvSpPr>
          <p:nvPr>
            <p:ph idx="1"/>
          </p:nvPr>
        </p:nvSpPr>
        <p:spPr/>
        <p:txBody>
          <a:bodyPr/>
          <a:lstStyle/>
          <a:p>
            <a:r>
              <a:rPr lang="en-US" sz="2800" dirty="0" smtClean="0"/>
              <a:t>During this webinar, we will be using one instructional unit to explore:</a:t>
            </a:r>
          </a:p>
          <a:p>
            <a:pPr lvl="1"/>
            <a:r>
              <a:rPr lang="en-US" sz="1800" dirty="0" smtClean="0"/>
              <a:t>The components of the units</a:t>
            </a:r>
          </a:p>
          <a:p>
            <a:pPr lvl="1"/>
            <a:r>
              <a:rPr lang="en-US" sz="1800" dirty="0" smtClean="0"/>
              <a:t>The processes utilized to create them</a:t>
            </a:r>
          </a:p>
          <a:p>
            <a:pPr lvl="1"/>
            <a:r>
              <a:rPr lang="en-US" sz="1800" dirty="0" smtClean="0"/>
              <a:t>The possible next steps in utilizing these resources</a:t>
            </a:r>
          </a:p>
          <a:p>
            <a:r>
              <a:rPr lang="en-US" sz="2800" dirty="0" smtClean="0"/>
              <a:t>This webinar will not address:</a:t>
            </a:r>
          </a:p>
          <a:p>
            <a:pPr lvl="1"/>
            <a:r>
              <a:rPr lang="en-US" sz="1800" dirty="0" smtClean="0"/>
              <a:t>State summative assessments</a:t>
            </a:r>
          </a:p>
          <a:p>
            <a:pPr lvl="1"/>
            <a:r>
              <a:rPr lang="en-US" sz="1800" dirty="0" smtClean="0"/>
              <a:t>Educator evaluation</a:t>
            </a:r>
          </a:p>
          <a:p>
            <a:r>
              <a:rPr lang="en-US" sz="2800" dirty="0" smtClean="0"/>
              <a:t>Send questions-I will pause and also address them at </a:t>
            </a:r>
            <a:r>
              <a:rPr lang="en-US" sz="2800" dirty="0"/>
              <a:t>the end</a:t>
            </a:r>
          </a:p>
        </p:txBody>
      </p:sp>
    </p:spTree>
    <p:extLst>
      <p:ext uri="{BB962C8B-B14F-4D97-AF65-F5344CB8AC3E}">
        <p14:creationId xmlns:p14="http://schemas.microsoft.com/office/powerpoint/2010/main" val="3865256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Contact Information</a:t>
            </a:r>
            <a:endParaRPr lang="en-US" sz="3600" dirty="0"/>
          </a:p>
        </p:txBody>
      </p:sp>
      <p:sp>
        <p:nvSpPr>
          <p:cNvPr id="3" name="Content Placeholder 2"/>
          <p:cNvSpPr>
            <a:spLocks noGrp="1"/>
          </p:cNvSpPr>
          <p:nvPr>
            <p:ph idx="1"/>
          </p:nvPr>
        </p:nvSpPr>
        <p:spPr>
          <a:xfrm>
            <a:off x="457200" y="2438400"/>
            <a:ext cx="8229600" cy="3276600"/>
          </a:xfrm>
        </p:spPr>
        <p:txBody>
          <a:bodyPr/>
          <a:lstStyle/>
          <a:p>
            <a:pPr marL="45720" indent="0" algn="ctr">
              <a:buNone/>
            </a:pPr>
            <a:r>
              <a:rPr lang="en-US" sz="3600" dirty="0" smtClean="0">
                <a:latin typeface="+mj-lt"/>
              </a:rPr>
              <a:t>Joanna Bruno</a:t>
            </a:r>
          </a:p>
          <a:p>
            <a:pPr marL="45720" indent="0" algn="ctr">
              <a:buNone/>
            </a:pPr>
            <a:r>
              <a:rPr lang="en-US" sz="2800" dirty="0" smtClean="0">
                <a:latin typeface="+mj-lt"/>
              </a:rPr>
              <a:t>Science Content Specialist</a:t>
            </a:r>
          </a:p>
          <a:p>
            <a:pPr marL="45720" indent="0" algn="ctr">
              <a:buNone/>
            </a:pPr>
            <a:r>
              <a:rPr lang="en-US" sz="2800" dirty="0" smtClean="0">
                <a:latin typeface="+mj-lt"/>
              </a:rPr>
              <a:t>Colorado Department of Education</a:t>
            </a:r>
          </a:p>
          <a:p>
            <a:pPr marL="45720" indent="0" algn="ctr">
              <a:buNone/>
            </a:pPr>
            <a:r>
              <a:rPr lang="en-US" sz="2800" dirty="0" smtClean="0">
                <a:latin typeface="+mj-lt"/>
                <a:hlinkClick r:id="rId2"/>
              </a:rPr>
              <a:t>Bruno_j@cde.state.co.us</a:t>
            </a:r>
            <a:endParaRPr lang="en-US" sz="2800" dirty="0" smtClean="0">
              <a:latin typeface="+mj-lt"/>
            </a:endParaRPr>
          </a:p>
          <a:p>
            <a:pPr marL="45720" indent="0" algn="ctr">
              <a:buNone/>
            </a:pPr>
            <a:r>
              <a:rPr lang="en-US" sz="2800" dirty="0" smtClean="0">
                <a:latin typeface="+mj-lt"/>
              </a:rPr>
              <a:t>303-919-3907</a:t>
            </a:r>
            <a:endParaRPr lang="en-US" sz="2800" dirty="0">
              <a:latin typeface="+mj-lt"/>
            </a:endParaRPr>
          </a:p>
        </p:txBody>
      </p:sp>
    </p:spTree>
    <p:extLst>
      <p:ext uri="{BB962C8B-B14F-4D97-AF65-F5344CB8AC3E}">
        <p14:creationId xmlns:p14="http://schemas.microsoft.com/office/powerpoint/2010/main" val="1925715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dirty="0" smtClean="0"/>
              <a:t>Colorado District Sample Curriculum Project</a:t>
            </a:r>
            <a:br>
              <a:rPr lang="en-US" sz="3000" dirty="0" smtClean="0"/>
            </a:br>
            <a:r>
              <a:rPr lang="en-US" sz="3000" dirty="0" smtClean="0"/>
              <a:t>Big Picture</a:t>
            </a:r>
            <a:endParaRPr lang="en-US" sz="3000" dirty="0"/>
          </a:p>
        </p:txBody>
      </p:sp>
      <p:sp>
        <p:nvSpPr>
          <p:cNvPr id="3" name="Content Placeholder 2"/>
          <p:cNvSpPr>
            <a:spLocks noGrp="1"/>
          </p:cNvSpPr>
          <p:nvPr>
            <p:ph idx="1"/>
          </p:nvPr>
        </p:nvSpPr>
        <p:spPr>
          <a:xfrm>
            <a:off x="457200" y="1676400"/>
            <a:ext cx="8229600" cy="4525963"/>
          </a:xfrm>
        </p:spPr>
        <p:txBody>
          <a:bodyPr/>
          <a:lstStyle/>
          <a:p>
            <a:pPr marL="45720" indent="0" algn="ctr">
              <a:buNone/>
            </a:pPr>
            <a:endParaRPr lang="en-US" sz="2800" i="1" dirty="0" smtClean="0"/>
          </a:p>
          <a:p>
            <a:pPr marL="45720" indent="0" algn="ctr">
              <a:buNone/>
            </a:pPr>
            <a:r>
              <a:rPr lang="en-US" sz="2800" i="1" dirty="0" smtClean="0"/>
              <a:t>From </a:t>
            </a:r>
            <a:r>
              <a:rPr lang="en-US" sz="2800" i="1" dirty="0"/>
              <a:t>its beginning, the District Sample Curriculum Project has had a singular focus: to </a:t>
            </a:r>
            <a:r>
              <a:rPr lang="en-US" sz="2800" i="1" dirty="0">
                <a:hlinkClick r:id="rId2"/>
              </a:rPr>
              <a:t>build the capacity </a:t>
            </a:r>
            <a:r>
              <a:rPr lang="en-US" sz="2800" i="1" dirty="0"/>
              <a:t>of teachers to use their content expertise and passion for student learning t</a:t>
            </a:r>
            <a:r>
              <a:rPr lang="en-US" sz="2800" i="1" dirty="0" smtClean="0"/>
              <a:t>o create samples </a:t>
            </a:r>
            <a:r>
              <a:rPr lang="en-US" sz="2800" i="1" dirty="0"/>
              <a:t>that </a:t>
            </a:r>
            <a:r>
              <a:rPr lang="en-US" sz="2800" i="1" dirty="0" smtClean="0"/>
              <a:t>support teaching to </a:t>
            </a:r>
            <a:r>
              <a:rPr lang="en-US" sz="2800" i="1" dirty="0"/>
              <a:t>student mastery of the </a:t>
            </a:r>
            <a:r>
              <a:rPr lang="en-US" sz="2800" i="1" dirty="0" smtClean="0">
                <a:hlinkClick r:id="rId3"/>
              </a:rPr>
              <a:t>Colorado Academic Standards</a:t>
            </a:r>
            <a:r>
              <a:rPr lang="en-US" sz="2800" b="1" dirty="0" smtClean="0"/>
              <a:t>.</a:t>
            </a:r>
            <a:endParaRPr lang="en-US" sz="2800" b="1" dirty="0"/>
          </a:p>
        </p:txBody>
      </p:sp>
    </p:spTree>
    <p:extLst>
      <p:ext uri="{BB962C8B-B14F-4D97-AF65-F5344CB8AC3E}">
        <p14:creationId xmlns:p14="http://schemas.microsoft.com/office/powerpoint/2010/main" val="4272111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31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457200" y="1676400"/>
            <a:ext cx="8229600" cy="4525963"/>
          </a:xfrm>
        </p:spPr>
        <p:txBody>
          <a:bodyPr/>
          <a:lstStyle/>
          <a:p>
            <a:pPr marL="45720" indent="0">
              <a:buNone/>
            </a:pPr>
            <a:r>
              <a:rPr lang="en-US" sz="2000" b="1" dirty="0" smtClean="0"/>
              <a:t>Curriculum Overviews</a:t>
            </a:r>
          </a:p>
          <a:p>
            <a:pPr marL="285750" lvl="1" indent="-285750"/>
            <a:r>
              <a:rPr lang="en-US" sz="1800" dirty="0" smtClean="0"/>
              <a:t>700</a:t>
            </a:r>
            <a:r>
              <a:rPr lang="en-US" sz="1800" dirty="0"/>
              <a:t>+ unit overviews- all content areas (k-12) </a:t>
            </a:r>
            <a:endParaRPr lang="en-US" sz="1800" dirty="0" smtClean="0"/>
          </a:p>
          <a:p>
            <a:pPr marL="285750" lvl="1" indent="-285750"/>
            <a:r>
              <a:rPr lang="en-US" sz="1800" dirty="0" smtClean="0"/>
              <a:t>All </a:t>
            </a:r>
            <a:r>
              <a:rPr lang="en-US" sz="1800" dirty="0"/>
              <a:t>samples coded to the </a:t>
            </a:r>
            <a:r>
              <a:rPr lang="en-US" sz="1800" dirty="0" smtClean="0"/>
              <a:t>Colorado Academic Standards-Ensuring </a:t>
            </a:r>
            <a:r>
              <a:rPr lang="en-US" sz="1800" dirty="0"/>
              <a:t>attention to all Evidence Outcomes (indicators of mastery)</a:t>
            </a:r>
          </a:p>
          <a:p>
            <a:pPr marL="285750" lvl="1" indent="-285750"/>
            <a:r>
              <a:rPr lang="en-US" sz="1800" dirty="0"/>
              <a:t>Teacher/educator authorship and district affiliation noted at the bottom of every unit overview </a:t>
            </a:r>
          </a:p>
          <a:p>
            <a:pPr marL="285750" lvl="1" indent="-285750"/>
            <a:r>
              <a:rPr lang="en-US" sz="1800" dirty="0" smtClean="0"/>
              <a:t>Samples </a:t>
            </a:r>
            <a:r>
              <a:rPr lang="en-US" sz="1800" dirty="0"/>
              <a:t>available in PDF and Word formats on the </a:t>
            </a:r>
            <a:r>
              <a:rPr lang="en-US" sz="1800" dirty="0">
                <a:hlinkClick r:id="rId2"/>
              </a:rPr>
              <a:t>Standards and Instructional Support </a:t>
            </a:r>
            <a:r>
              <a:rPr lang="en-US" sz="1800" dirty="0"/>
              <a:t>website-by individual content area and grade </a:t>
            </a:r>
            <a:r>
              <a:rPr lang="en-US" sz="1800" dirty="0" smtClean="0"/>
              <a:t>level</a:t>
            </a:r>
          </a:p>
          <a:p>
            <a:pPr marL="285750" lvl="1" indent="-285750"/>
            <a:r>
              <a:rPr lang="en-US" sz="1800" dirty="0" smtClean="0"/>
              <a:t>Videos detailing  specific aspects of the </a:t>
            </a:r>
            <a:r>
              <a:rPr lang="en-US" sz="1800" dirty="0" smtClean="0">
                <a:hlinkClick r:id="rId3"/>
              </a:rPr>
              <a:t>unit overviews </a:t>
            </a:r>
            <a:r>
              <a:rPr lang="en-US" sz="1800" dirty="0" smtClean="0"/>
              <a:t>available as a resource</a:t>
            </a:r>
          </a:p>
          <a:p>
            <a:pPr marL="285750" lvl="1" indent="-285750"/>
            <a:r>
              <a:rPr lang="en-US" sz="1800" dirty="0" smtClean="0"/>
              <a:t>Each sample provides an option for standards-based planning that emphasizes what students should understand, know, and be able to do at the end of a given unit of instruction</a:t>
            </a:r>
            <a:endParaRPr lang="en-US" sz="1800" dirty="0"/>
          </a:p>
          <a:p>
            <a:pPr marL="45720" indent="0">
              <a:buNone/>
            </a:pPr>
            <a:endParaRPr lang="en-US" sz="3600" i="1" dirty="0" smtClean="0"/>
          </a:p>
        </p:txBody>
      </p:sp>
    </p:spTree>
    <p:extLst>
      <p:ext uri="{BB962C8B-B14F-4D97-AF65-F5344CB8AC3E}">
        <p14:creationId xmlns:p14="http://schemas.microsoft.com/office/powerpoint/2010/main" val="114729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4327991"/>
              </p:ext>
            </p:extLst>
          </p:nvPr>
        </p:nvGraphicFramePr>
        <p:xfrm>
          <a:off x="152400" y="695706"/>
          <a:ext cx="8915400" cy="5561354"/>
        </p:xfrm>
        <a:graphic>
          <a:graphicData uri="http://schemas.openxmlformats.org/drawingml/2006/table">
            <a:tbl>
              <a:tblPr firstRow="1" firstCol="1" bandRow="1"/>
              <a:tblGrid>
                <a:gridCol w="2203826"/>
                <a:gridCol w="2125677"/>
                <a:gridCol w="172857"/>
                <a:gridCol w="172857"/>
                <a:gridCol w="1768792"/>
                <a:gridCol w="172857"/>
                <a:gridCol w="172857"/>
                <a:gridCol w="2125677"/>
              </a:tblGrid>
              <a:tr h="139417">
                <a:tc>
                  <a:txBody>
                    <a:bodyPr/>
                    <a:lstStyle/>
                    <a:p>
                      <a:pPr marL="0" marR="0" indent="0">
                        <a:spcBef>
                          <a:spcPts val="0"/>
                        </a:spcBef>
                        <a:spcAft>
                          <a:spcPts val="0"/>
                        </a:spcAft>
                      </a:pPr>
                      <a:r>
                        <a:rPr lang="en-US" sz="800" b="1" dirty="0">
                          <a:effectLst/>
                          <a:latin typeface="Calibri"/>
                          <a:ea typeface="Calibri"/>
                          <a:cs typeface="Times New Roman"/>
                        </a:rPr>
                        <a:t>Content Area</a:t>
                      </a:r>
                      <a:endParaRPr lang="en-US" sz="800" dirty="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indent="0">
                        <a:spcBef>
                          <a:spcPts val="0"/>
                        </a:spcBef>
                        <a:spcAft>
                          <a:spcPts val="0"/>
                        </a:spcAft>
                      </a:pPr>
                      <a:r>
                        <a:rPr lang="en-US" sz="800">
                          <a:effectLst/>
                          <a:latin typeface="Calibri"/>
                          <a:ea typeface="Calibri"/>
                          <a:cs typeface="Times New Roman"/>
                        </a:rPr>
                        <a:t>Science</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800" b="1">
                          <a:effectLst/>
                          <a:latin typeface="Calibri"/>
                          <a:ea typeface="Calibri"/>
                          <a:cs typeface="Times New Roman"/>
                        </a:rPr>
                        <a:t>Grade Level</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indent="0">
                        <a:spcBef>
                          <a:spcPts val="0"/>
                        </a:spcBef>
                        <a:spcAft>
                          <a:spcPts val="0"/>
                        </a:spcAft>
                      </a:pPr>
                      <a:r>
                        <a:rPr lang="en-US" sz="800">
                          <a:effectLst/>
                          <a:latin typeface="Calibri"/>
                          <a:ea typeface="Calibri"/>
                          <a:cs typeface="Times New Roman"/>
                        </a:rPr>
                        <a:t>High School </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2994">
                <a:tc>
                  <a:txBody>
                    <a:bodyPr/>
                    <a:lstStyle/>
                    <a:p>
                      <a:pPr marL="0" marR="0" indent="0">
                        <a:spcBef>
                          <a:spcPts val="0"/>
                        </a:spcBef>
                        <a:spcAft>
                          <a:spcPts val="0"/>
                        </a:spcAft>
                      </a:pPr>
                      <a:r>
                        <a:rPr lang="en-US" sz="800" b="1">
                          <a:effectLst/>
                          <a:latin typeface="Calibri"/>
                          <a:ea typeface="Calibri"/>
                          <a:cs typeface="Times New Roman"/>
                        </a:rPr>
                        <a:t>Course Name/Course Code</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gridSpan="7">
                  <a:txBody>
                    <a:bodyPr/>
                    <a:lstStyle/>
                    <a:p>
                      <a:pPr marL="0" marR="0" indent="0">
                        <a:spcBef>
                          <a:spcPts val="0"/>
                        </a:spcBef>
                        <a:spcAft>
                          <a:spcPts val="0"/>
                        </a:spcAft>
                      </a:pPr>
                      <a:r>
                        <a:rPr lang="en-US" sz="800">
                          <a:effectLst/>
                          <a:latin typeface="Calibri"/>
                          <a:ea typeface="Calibri"/>
                          <a:cs typeface="Times New Roman"/>
                        </a:rPr>
                        <a:t>Physical Science</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417">
                <a:tc>
                  <a:txBody>
                    <a:bodyPr/>
                    <a:lstStyle/>
                    <a:p>
                      <a:pPr marL="0" marR="0" indent="0">
                        <a:spcBef>
                          <a:spcPts val="0"/>
                        </a:spcBef>
                        <a:spcAft>
                          <a:spcPts val="0"/>
                        </a:spcAft>
                      </a:pPr>
                      <a:r>
                        <a:rPr lang="en-US" sz="800" b="1">
                          <a:effectLst/>
                          <a:latin typeface="Calibri"/>
                          <a:ea typeface="Calibri"/>
                          <a:cs typeface="Times New Roman"/>
                        </a:rPr>
                        <a:t>Standard</a:t>
                      </a:r>
                      <a:endParaRPr lang="en-US" sz="800">
                        <a:effectLst/>
                        <a:latin typeface="Calibri"/>
                        <a:ea typeface="Calibri"/>
                        <a:cs typeface="Times New Roman"/>
                      </a:endParaRPr>
                    </a:p>
                  </a:txBody>
                  <a:tcPr marL="42309" marR="42309" marT="15820" marB="1582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marL="0" marR="0" indent="0">
                        <a:spcBef>
                          <a:spcPts val="0"/>
                        </a:spcBef>
                        <a:spcAft>
                          <a:spcPts val="0"/>
                        </a:spcAft>
                      </a:pPr>
                      <a:r>
                        <a:rPr lang="en-US" sz="800" b="1">
                          <a:effectLst/>
                          <a:latin typeface="Calibri"/>
                          <a:ea typeface="Calibri"/>
                          <a:cs typeface="Times New Roman"/>
                        </a:rPr>
                        <a:t>Grade Level Expectations (GLE)</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600" b="1">
                          <a:effectLst/>
                          <a:latin typeface="Calibri"/>
                          <a:ea typeface="Calibri"/>
                          <a:cs typeface="Times New Roman"/>
                        </a:rPr>
                        <a:t>GLE Code</a:t>
                      </a:r>
                      <a:endParaRPr lang="en-US" sz="6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12294">
                <a:tc rowSpan="6">
                  <a:txBody>
                    <a:bodyPr/>
                    <a:lstStyle/>
                    <a:p>
                      <a:pPr marL="342900" marR="0" lvl="0" indent="-342900">
                        <a:lnSpc>
                          <a:spcPct val="115000"/>
                        </a:lnSpc>
                        <a:spcBef>
                          <a:spcPts val="0"/>
                        </a:spcBef>
                        <a:spcAft>
                          <a:spcPts val="0"/>
                        </a:spcAft>
                        <a:buFont typeface="+mj-lt"/>
                        <a:buAutoNum type="arabicPeriod"/>
                      </a:pPr>
                      <a:r>
                        <a:rPr lang="en-US" sz="800" dirty="0">
                          <a:effectLst/>
                          <a:latin typeface="Calibri"/>
                          <a:ea typeface="Calibri"/>
                          <a:cs typeface="Times New Roman"/>
                        </a:rPr>
                        <a:t>Physical Science</a:t>
                      </a:r>
                    </a:p>
                  </a:txBody>
                  <a:tcPr marL="42309" marR="42309" marT="15820" marB="1582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Newton’s laws of motion and gravitation describe the relationships among forces acting on and between objects, their masses, and changes in their motion – but have limitations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spcBef>
                          <a:spcPts val="0"/>
                        </a:spcBef>
                        <a:spcAft>
                          <a:spcPts val="0"/>
                        </a:spcAft>
                      </a:pPr>
                      <a:r>
                        <a:rPr lang="en-US" sz="600">
                          <a:effectLst/>
                          <a:latin typeface="Calibri"/>
                          <a:ea typeface="Times New Roman"/>
                          <a:cs typeface="Times New Roman"/>
                        </a:rPr>
                        <a:t>SC09-GR.HS-S.1-GLE.1</a:t>
                      </a:r>
                      <a:endParaRPr lang="en-US" sz="6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67">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Matter has definite structure that determines characteristic physical and chemical properties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a:effectLst/>
                          <a:latin typeface="Calibri"/>
                          <a:ea typeface="Times New Roman"/>
                        </a:rPr>
                        <a:t>SC09-GR.HS-S.1-GLE.2</a:t>
                      </a: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180">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Matter can change form through chemical or nuclear reactions abiding by the laws of conservation of mass and energy</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a:effectLst/>
                          <a:latin typeface="Calibri"/>
                          <a:ea typeface="Times New Roman"/>
                        </a:rPr>
                        <a:t>SC09-GR.HS-S.1-GLE.3</a:t>
                      </a: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67">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Atoms bond in different ways to form molecules and compounds that have definite properties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a:effectLst/>
                          <a:latin typeface="Calibri"/>
                          <a:ea typeface="Times New Roman"/>
                        </a:rPr>
                        <a:t>SC09-GR.HS-S.1-GLE.4</a:t>
                      </a: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294">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Energy exists in many forms such as mechanical, chemical, electrical, radiant, thermal, and nuclear, that can be quantified and experimentally determined</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a:effectLst/>
                          <a:latin typeface="Calibri"/>
                          <a:ea typeface="Times New Roman"/>
                        </a:rPr>
                        <a:t>SC09-GR.HS-S.1-GLE.5</a:t>
                      </a: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294">
                <a:tc vMerge="1">
                  <a:txBody>
                    <a:bodyPr/>
                    <a:lstStyle/>
                    <a:p>
                      <a:endParaRPr lang="en-US"/>
                    </a:p>
                  </a:txBody>
                  <a:tcPr/>
                </a:tc>
                <a:tc gridSpan="6">
                  <a:txBody>
                    <a:bodyPr/>
                    <a:lstStyle/>
                    <a:p>
                      <a:pPr marL="342900" marR="0" lvl="0" indent="-342900">
                        <a:lnSpc>
                          <a:spcPct val="115000"/>
                        </a:lnSpc>
                        <a:spcBef>
                          <a:spcPts val="0"/>
                        </a:spcBef>
                        <a:spcAft>
                          <a:spcPts val="0"/>
                        </a:spcAft>
                        <a:buFont typeface="+mj-lt"/>
                        <a:buAutoNum type="arabicPeriod"/>
                      </a:pPr>
                      <a:r>
                        <a:rPr lang="en-US" sz="800">
                          <a:effectLst/>
                          <a:latin typeface="Calibri"/>
                          <a:ea typeface="Calibri"/>
                          <a:cs typeface="Times New Roman"/>
                        </a:rPr>
                        <a:t>When energy changes form, it is neither created not destroyed; however, because some is necessarily lost as heat, the amount of energy available to do work decreases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a:effectLst/>
                          <a:latin typeface="Calibri"/>
                          <a:ea typeface="Times New Roman"/>
                        </a:rPr>
                        <a:t>SC09-GR.HS-S.1-GLE.6</a:t>
                      </a:r>
                    </a:p>
                  </a:txBody>
                  <a:tcPr marL="42309" marR="42309" marT="15820" marB="1582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810">
                <a:tc gridSpan="2">
                  <a:txBody>
                    <a:bodyPr/>
                    <a:lstStyle/>
                    <a:p>
                      <a:pPr marL="0" marR="0" indent="0" algn="ctr">
                        <a:spcBef>
                          <a:spcPts val="0"/>
                        </a:spcBef>
                        <a:spcAft>
                          <a:spcPts val="0"/>
                        </a:spcAft>
                      </a:pPr>
                      <a:r>
                        <a:rPr lang="en-US" sz="800" b="1">
                          <a:effectLst/>
                          <a:latin typeface="Calibri"/>
                          <a:ea typeface="Calibri"/>
                          <a:cs typeface="Times New Roman"/>
                        </a:rPr>
                        <a:t>Colorado 21</a:t>
                      </a:r>
                      <a:r>
                        <a:rPr lang="en-US" sz="800" b="1" baseline="30000">
                          <a:effectLst/>
                          <a:latin typeface="Calibri"/>
                          <a:ea typeface="Calibri"/>
                          <a:cs typeface="Times New Roman"/>
                        </a:rPr>
                        <a:t>st</a:t>
                      </a:r>
                      <a:r>
                        <a:rPr lang="en-US" sz="800" b="1">
                          <a:effectLst/>
                          <a:latin typeface="Calibri"/>
                          <a:ea typeface="Calibri"/>
                          <a:cs typeface="Times New Roman"/>
                        </a:rPr>
                        <a:t> Century Skills</a:t>
                      </a:r>
                      <a:endParaRPr lang="en-US" sz="800">
                        <a:effectLst/>
                        <a:latin typeface="Calibri"/>
                        <a:ea typeface="Calibri"/>
                        <a:cs typeface="Times New Roman"/>
                      </a:endParaRPr>
                    </a:p>
                    <a:p>
                      <a:pPr marL="0" marR="0" indent="0">
                        <a:spcBef>
                          <a:spcPts val="600"/>
                        </a:spcBef>
                        <a:spcAft>
                          <a:spcPts val="600"/>
                        </a:spcAft>
                      </a:pPr>
                      <a:r>
                        <a:rPr lang="en-US" sz="800" b="1">
                          <a:effectLst/>
                          <a:latin typeface="Calibri"/>
                          <a:ea typeface="Calibri"/>
                          <a:cs typeface="Verdana"/>
                        </a:rPr>
                        <a:t>Critical Thinking and Reasoning:  </a:t>
                      </a:r>
                      <a:r>
                        <a:rPr lang="en-US" sz="800" i="1">
                          <a:effectLst/>
                          <a:latin typeface="Calibri"/>
                          <a:ea typeface="Calibri"/>
                          <a:cs typeface="Verdana"/>
                        </a:rPr>
                        <a:t>Thinking Deeply, Thinking Differently</a:t>
                      </a:r>
                      <a:endParaRPr lang="en-US" sz="800">
                        <a:effectLst/>
                        <a:latin typeface="Calibri"/>
                        <a:ea typeface="Calibri"/>
                        <a:cs typeface="Times New Roman"/>
                      </a:endParaRPr>
                    </a:p>
                    <a:p>
                      <a:pPr marL="274320" marR="0" indent="0">
                        <a:spcBef>
                          <a:spcPts val="600"/>
                        </a:spcBef>
                        <a:spcAft>
                          <a:spcPts val="600"/>
                        </a:spcAft>
                      </a:pPr>
                      <a:r>
                        <a:rPr lang="en-US" sz="800" b="1">
                          <a:effectLst/>
                          <a:latin typeface="Calibri"/>
                          <a:ea typeface="Calibri"/>
                          <a:cs typeface="Verdana"/>
                        </a:rPr>
                        <a:t>Information Literacy: </a:t>
                      </a:r>
                      <a:r>
                        <a:rPr lang="en-US" sz="800" i="1">
                          <a:effectLst/>
                          <a:latin typeface="Calibri"/>
                          <a:ea typeface="Calibri"/>
                          <a:cs typeface="Verdana"/>
                        </a:rPr>
                        <a:t>Untangling the Web</a:t>
                      </a:r>
                      <a:endParaRPr lang="en-US" sz="800">
                        <a:effectLst/>
                        <a:latin typeface="Calibri"/>
                        <a:ea typeface="Calibri"/>
                        <a:cs typeface="Times New Roman"/>
                      </a:endParaRPr>
                    </a:p>
                    <a:p>
                      <a:pPr marL="274320" marR="0" indent="0">
                        <a:spcBef>
                          <a:spcPts val="600"/>
                        </a:spcBef>
                        <a:spcAft>
                          <a:spcPts val="600"/>
                        </a:spcAft>
                      </a:pPr>
                      <a:r>
                        <a:rPr lang="en-US" sz="800" b="1">
                          <a:effectLst/>
                          <a:latin typeface="Calibri"/>
                          <a:ea typeface="Calibri"/>
                          <a:cs typeface="Verdana"/>
                        </a:rPr>
                        <a:t>Collaboration: </a:t>
                      </a:r>
                      <a:r>
                        <a:rPr lang="en-US" sz="800" i="1">
                          <a:effectLst/>
                          <a:latin typeface="Calibri"/>
                          <a:ea typeface="Calibri"/>
                          <a:cs typeface="Verdana"/>
                        </a:rPr>
                        <a:t>Working Together, Learning Together</a:t>
                      </a:r>
                      <a:endParaRPr lang="en-US" sz="800">
                        <a:effectLst/>
                        <a:latin typeface="Calibri"/>
                        <a:ea typeface="Calibri"/>
                        <a:cs typeface="Times New Roman"/>
                      </a:endParaRPr>
                    </a:p>
                    <a:p>
                      <a:pPr marL="274320" marR="0" indent="0">
                        <a:spcBef>
                          <a:spcPts val="600"/>
                        </a:spcBef>
                        <a:spcAft>
                          <a:spcPts val="600"/>
                        </a:spcAft>
                      </a:pPr>
                      <a:r>
                        <a:rPr lang="en-US" sz="800" b="1">
                          <a:effectLst/>
                          <a:latin typeface="Calibri"/>
                          <a:ea typeface="Calibri"/>
                          <a:cs typeface="Verdana"/>
                        </a:rPr>
                        <a:t>Self-Direction: </a:t>
                      </a:r>
                      <a:r>
                        <a:rPr lang="en-US" sz="800" i="1">
                          <a:effectLst/>
                          <a:latin typeface="Calibri"/>
                          <a:ea typeface="Calibri"/>
                          <a:cs typeface="Verdana"/>
                        </a:rPr>
                        <a:t>Own Your Learning</a:t>
                      </a:r>
                      <a:r>
                        <a:rPr lang="en-US" sz="800" b="1">
                          <a:effectLst/>
                          <a:latin typeface="Calibri"/>
                          <a:ea typeface="Calibri"/>
                          <a:cs typeface="Verdana"/>
                        </a:rPr>
                        <a:t> </a:t>
                      </a:r>
                      <a:endParaRPr lang="en-US" sz="800">
                        <a:effectLst/>
                        <a:latin typeface="Calibri"/>
                        <a:ea typeface="Calibri"/>
                        <a:cs typeface="Times New Roman"/>
                      </a:endParaRPr>
                    </a:p>
                    <a:p>
                      <a:pPr marL="274320" marR="0" indent="6985">
                        <a:spcBef>
                          <a:spcPts val="600"/>
                        </a:spcBef>
                        <a:spcAft>
                          <a:spcPts val="600"/>
                        </a:spcAft>
                      </a:pPr>
                      <a:r>
                        <a:rPr lang="en-US" sz="800" b="1">
                          <a:effectLst/>
                          <a:latin typeface="Calibri"/>
                          <a:ea typeface="Calibri"/>
                          <a:cs typeface="Verdana"/>
                        </a:rPr>
                        <a:t>Invention: </a:t>
                      </a:r>
                      <a:r>
                        <a:rPr lang="en-US" sz="800" i="1">
                          <a:effectLst/>
                          <a:latin typeface="Calibri"/>
                          <a:ea typeface="Calibri"/>
                          <a:cs typeface="Verdana"/>
                        </a:rPr>
                        <a:t>Creating Solutions</a:t>
                      </a:r>
                      <a:r>
                        <a:rPr lang="en-US" sz="800" b="1">
                          <a:effectLst/>
                          <a:latin typeface="Calibri"/>
                          <a:ea typeface="Calibri"/>
                          <a:cs typeface="Verdana"/>
                        </a:rPr>
                        <a:t> </a:t>
                      </a:r>
                      <a:endParaRPr lang="en-US" sz="800">
                        <a:effectLst/>
                        <a:latin typeface="Calibri"/>
                        <a:ea typeface="Calibri"/>
                        <a:cs typeface="Times New Roman"/>
                      </a:endParaRPr>
                    </a:p>
                  </a:txBody>
                  <a:tcPr marL="42309" marR="42309" marT="15820" marB="158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marL="0" marR="0" indent="0" algn="ctr">
                        <a:spcBef>
                          <a:spcPts val="0"/>
                        </a:spcBef>
                        <a:spcAft>
                          <a:spcPts val="0"/>
                        </a:spcAft>
                      </a:pPr>
                      <a:r>
                        <a:rPr lang="en-US" sz="800" b="1">
                          <a:effectLst/>
                          <a:latin typeface="Calibri"/>
                          <a:ea typeface="Calibri"/>
                          <a:cs typeface="Times New Roman"/>
                        </a:rPr>
                        <a:t>Reading &amp; Writing Standards for Literacy</a:t>
                      </a:r>
                      <a:endParaRPr lang="en-US" sz="800">
                        <a:effectLst/>
                        <a:latin typeface="Calibri"/>
                        <a:ea typeface="Calibri"/>
                        <a:cs typeface="Times New Roman"/>
                      </a:endParaRPr>
                    </a:p>
                    <a:p>
                      <a:pPr marL="0" marR="0" indent="0" algn="ctr">
                        <a:spcBef>
                          <a:spcPts val="0"/>
                        </a:spcBef>
                        <a:spcAft>
                          <a:spcPts val="0"/>
                        </a:spcAft>
                      </a:pPr>
                      <a:r>
                        <a:rPr lang="en-US" sz="800" b="1">
                          <a:effectLst/>
                          <a:latin typeface="Calibri"/>
                          <a:ea typeface="Calibri"/>
                          <a:cs typeface="Times New Roman"/>
                        </a:rPr>
                        <a:t>in Science and Technical Subjects 6 - 12</a:t>
                      </a:r>
                      <a:endParaRPr lang="en-US" sz="800">
                        <a:effectLst/>
                        <a:latin typeface="Calibri"/>
                        <a:ea typeface="Calibri"/>
                        <a:cs typeface="Times New Roman"/>
                      </a:endParaRPr>
                    </a:p>
                    <a:p>
                      <a:pPr marL="228600" marR="0" indent="0">
                        <a:spcBef>
                          <a:spcPts val="0"/>
                        </a:spcBef>
                        <a:spcAft>
                          <a:spcPts val="0"/>
                        </a:spcAft>
                      </a:pPr>
                      <a:r>
                        <a:rPr lang="en-US" sz="800" b="1">
                          <a:effectLst/>
                          <a:latin typeface="Calibri"/>
                          <a:ea typeface="Calibri"/>
                          <a:cs typeface="Times New Roman"/>
                        </a:rPr>
                        <a:t>Reading Standards </a:t>
                      </a:r>
                      <a:endParaRPr lang="en-US" sz="8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800">
                          <a:effectLst/>
                          <a:latin typeface="Calibri"/>
                          <a:ea typeface="Calibri"/>
                          <a:cs typeface="Times New Roman"/>
                        </a:rPr>
                        <a:t>Key Ideas &amp; Details</a:t>
                      </a:r>
                    </a:p>
                    <a:p>
                      <a:pPr marL="342900" marR="0" lvl="0" indent="-342900">
                        <a:lnSpc>
                          <a:spcPct val="115000"/>
                        </a:lnSpc>
                        <a:spcBef>
                          <a:spcPts val="0"/>
                        </a:spcBef>
                        <a:spcAft>
                          <a:spcPts val="0"/>
                        </a:spcAft>
                        <a:buFont typeface="Symbol"/>
                        <a:buChar char=""/>
                      </a:pPr>
                      <a:r>
                        <a:rPr lang="en-US" sz="800">
                          <a:effectLst/>
                          <a:latin typeface="Calibri"/>
                          <a:ea typeface="Calibri"/>
                          <a:cs typeface="Times New Roman"/>
                        </a:rPr>
                        <a:t>Craft And Structure</a:t>
                      </a:r>
                    </a:p>
                    <a:p>
                      <a:pPr marL="342900" marR="0" lvl="0" indent="-342900">
                        <a:lnSpc>
                          <a:spcPct val="115000"/>
                        </a:lnSpc>
                        <a:spcBef>
                          <a:spcPts val="0"/>
                        </a:spcBef>
                        <a:spcAft>
                          <a:spcPts val="0"/>
                        </a:spcAft>
                        <a:buFont typeface="Symbol"/>
                        <a:buChar char=""/>
                      </a:pPr>
                      <a:r>
                        <a:rPr lang="en-US" sz="800">
                          <a:effectLst/>
                          <a:latin typeface="Calibri"/>
                          <a:ea typeface="Calibri"/>
                          <a:cs typeface="Times New Roman"/>
                        </a:rPr>
                        <a:t>Integration of Knowledge and Ideas</a:t>
                      </a:r>
                    </a:p>
                    <a:p>
                      <a:pPr marL="342900" marR="0" lvl="0" indent="-342900">
                        <a:lnSpc>
                          <a:spcPct val="115000"/>
                        </a:lnSpc>
                        <a:spcBef>
                          <a:spcPts val="0"/>
                        </a:spcBef>
                        <a:spcAft>
                          <a:spcPts val="0"/>
                        </a:spcAft>
                        <a:buFont typeface="Symbol"/>
                        <a:buChar char=""/>
                      </a:pPr>
                      <a:r>
                        <a:rPr lang="en-US" sz="800">
                          <a:effectLst/>
                          <a:latin typeface="Calibri"/>
                          <a:ea typeface="Calibri"/>
                          <a:cs typeface="Times New Roman"/>
                        </a:rPr>
                        <a:t>Range of Reading and Levels of Text Complexity</a:t>
                      </a:r>
                    </a:p>
                    <a:p>
                      <a:pPr marL="228600" marR="0" indent="0">
                        <a:spcBef>
                          <a:spcPts val="0"/>
                        </a:spcBef>
                        <a:spcAft>
                          <a:spcPts val="0"/>
                        </a:spcAft>
                      </a:pPr>
                      <a:r>
                        <a:rPr lang="en-US" sz="800" b="1">
                          <a:effectLst/>
                          <a:latin typeface="Calibri"/>
                          <a:ea typeface="Calibri"/>
                          <a:cs typeface="Times New Roman"/>
                        </a:rPr>
                        <a:t>Writing Standards </a:t>
                      </a:r>
                      <a:endParaRPr lang="en-US" sz="800">
                        <a:effectLst/>
                        <a:latin typeface="Calibri"/>
                        <a:ea typeface="Calibri"/>
                        <a:cs typeface="Times New Roman"/>
                      </a:endParaRPr>
                    </a:p>
                    <a:p>
                      <a:pPr marL="342900" marR="0" lvl="0" indent="-342900">
                        <a:lnSpc>
                          <a:spcPct val="115000"/>
                        </a:lnSpc>
                        <a:spcBef>
                          <a:spcPts val="0"/>
                        </a:spcBef>
                        <a:spcAft>
                          <a:spcPts val="0"/>
                        </a:spcAft>
                        <a:buSzPts val="1000"/>
                        <a:buFont typeface="Symbol"/>
                        <a:buChar char=""/>
                      </a:pPr>
                      <a:r>
                        <a:rPr lang="en-US" sz="800">
                          <a:effectLst/>
                          <a:latin typeface="Calibri"/>
                          <a:ea typeface="Calibri"/>
                          <a:cs typeface="Times New Roman"/>
                        </a:rPr>
                        <a:t>Text Types &amp; Purposes</a:t>
                      </a:r>
                    </a:p>
                    <a:p>
                      <a:pPr marL="342900" marR="0" lvl="0" indent="-342900">
                        <a:lnSpc>
                          <a:spcPct val="115000"/>
                        </a:lnSpc>
                        <a:spcBef>
                          <a:spcPts val="0"/>
                        </a:spcBef>
                        <a:spcAft>
                          <a:spcPts val="0"/>
                        </a:spcAft>
                        <a:buSzPts val="1000"/>
                        <a:buFont typeface="Symbol"/>
                        <a:buChar char=""/>
                      </a:pPr>
                      <a:r>
                        <a:rPr lang="en-US" sz="800">
                          <a:effectLst/>
                          <a:latin typeface="Calibri"/>
                          <a:ea typeface="Calibri"/>
                          <a:cs typeface="Times New Roman"/>
                        </a:rPr>
                        <a:t>Production and Distribution of Writing</a:t>
                      </a:r>
                    </a:p>
                    <a:p>
                      <a:pPr marL="342900" marR="0" lvl="0" indent="-342900">
                        <a:lnSpc>
                          <a:spcPct val="115000"/>
                        </a:lnSpc>
                        <a:spcBef>
                          <a:spcPts val="0"/>
                        </a:spcBef>
                        <a:spcAft>
                          <a:spcPts val="0"/>
                        </a:spcAft>
                        <a:buSzPts val="1000"/>
                        <a:buFont typeface="Symbol"/>
                        <a:buChar char=""/>
                      </a:pPr>
                      <a:r>
                        <a:rPr lang="en-US" sz="800">
                          <a:effectLst/>
                          <a:latin typeface="Calibri"/>
                          <a:ea typeface="Calibri"/>
                          <a:cs typeface="Times New Roman"/>
                        </a:rPr>
                        <a:t>Research to Construct and Present Knowledge</a:t>
                      </a:r>
                    </a:p>
                    <a:p>
                      <a:pPr marL="342900" marR="0" lvl="0" indent="-342900">
                        <a:lnSpc>
                          <a:spcPct val="115000"/>
                        </a:lnSpc>
                        <a:spcBef>
                          <a:spcPts val="0"/>
                        </a:spcBef>
                        <a:spcAft>
                          <a:spcPts val="0"/>
                        </a:spcAft>
                        <a:buSzPts val="1000"/>
                        <a:buFont typeface="Symbol"/>
                        <a:buChar char=""/>
                      </a:pPr>
                      <a:r>
                        <a:rPr lang="en-US" sz="800">
                          <a:effectLst/>
                          <a:latin typeface="Calibri"/>
                          <a:ea typeface="Calibri"/>
                          <a:cs typeface="Times New Roman"/>
                        </a:rPr>
                        <a:t>Range of Writing</a:t>
                      </a:r>
                    </a:p>
                  </a:txBody>
                  <a:tcPr marL="42309" marR="42309" marT="15820" marB="158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994">
                <a:tc gridSpan="3">
                  <a:txBody>
                    <a:bodyPr/>
                    <a:lstStyle/>
                    <a:p>
                      <a:pPr marL="0" marR="0" indent="0">
                        <a:spcBef>
                          <a:spcPts val="0"/>
                        </a:spcBef>
                        <a:spcAft>
                          <a:spcPts val="0"/>
                        </a:spcAft>
                      </a:pPr>
                      <a:r>
                        <a:rPr lang="en-US" sz="800" b="1">
                          <a:effectLst/>
                          <a:latin typeface="Calibri"/>
                          <a:ea typeface="Calibri"/>
                          <a:cs typeface="Times New Roman"/>
                        </a:rPr>
                        <a:t>Unit Titles</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800" b="1">
                          <a:effectLst/>
                          <a:latin typeface="Calibri"/>
                          <a:ea typeface="Calibri"/>
                          <a:cs typeface="Times New Roman"/>
                        </a:rPr>
                        <a:t>Length of Unit/Contact Hours</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800" b="1">
                          <a:effectLst/>
                          <a:latin typeface="Calibri"/>
                          <a:ea typeface="Calibri"/>
                          <a:cs typeface="Times New Roman"/>
                        </a:rPr>
                        <a:t>Unit Number/Sequence</a:t>
                      </a:r>
                      <a:endParaRPr lang="en-US" sz="800">
                        <a:effectLst/>
                        <a:latin typeface="Calibri"/>
                        <a:ea typeface="Calibri"/>
                        <a:cs typeface="Times New Roman"/>
                      </a:endParaRP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39417">
                <a:tc gridSpan="3">
                  <a:txBody>
                    <a:bodyPr/>
                    <a:lstStyle/>
                    <a:p>
                      <a:pPr marL="0" marR="0" indent="0">
                        <a:spcBef>
                          <a:spcPts val="0"/>
                        </a:spcBef>
                        <a:spcAft>
                          <a:spcPts val="0"/>
                        </a:spcAft>
                      </a:pPr>
                      <a:r>
                        <a:rPr lang="en-US" sz="800">
                          <a:effectLst/>
                          <a:latin typeface="Calibri"/>
                          <a:ea typeface="Calibri"/>
                          <a:cs typeface="Times New Roman"/>
                        </a:rPr>
                        <a:t>Motion and Force</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800">
                          <a:effectLst/>
                          <a:latin typeface="Calibri"/>
                          <a:ea typeface="Calibri"/>
                          <a:cs typeface="Times New Roman"/>
                        </a:rPr>
                        <a:t>7-9 weeks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800">
                          <a:effectLst/>
                          <a:latin typeface="Calibri"/>
                          <a:ea typeface="Calibri"/>
                          <a:cs typeface="Times New Roman"/>
                        </a:rPr>
                        <a:t>1</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9417">
                <a:tc gridSpan="3">
                  <a:txBody>
                    <a:bodyPr/>
                    <a:lstStyle/>
                    <a:p>
                      <a:pPr marL="0" marR="0" indent="0">
                        <a:spcBef>
                          <a:spcPts val="0"/>
                        </a:spcBef>
                        <a:spcAft>
                          <a:spcPts val="0"/>
                        </a:spcAft>
                      </a:pPr>
                      <a:r>
                        <a:rPr lang="en-US" sz="800">
                          <a:effectLst/>
                          <a:latin typeface="Calibri"/>
                          <a:ea typeface="Calibri"/>
                          <a:cs typeface="Times New Roman"/>
                        </a:rPr>
                        <a:t>Characteristics of Matter</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800">
                          <a:effectLst/>
                          <a:latin typeface="Calibri"/>
                          <a:ea typeface="Calibri"/>
                          <a:cs typeface="Times New Roman"/>
                        </a:rPr>
                        <a:t>6-8 weeks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800">
                          <a:effectLst/>
                          <a:latin typeface="Calibri"/>
                          <a:ea typeface="Calibri"/>
                          <a:cs typeface="Times New Roman"/>
                        </a:rPr>
                        <a:t>2</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9417">
                <a:tc gridSpan="3">
                  <a:txBody>
                    <a:bodyPr/>
                    <a:lstStyle/>
                    <a:p>
                      <a:pPr marL="0" marR="0" indent="0">
                        <a:spcBef>
                          <a:spcPts val="0"/>
                        </a:spcBef>
                        <a:spcAft>
                          <a:spcPts val="0"/>
                        </a:spcAft>
                      </a:pPr>
                      <a:r>
                        <a:rPr lang="en-US" sz="800">
                          <a:effectLst/>
                          <a:latin typeface="Calibri"/>
                          <a:ea typeface="Calibri"/>
                          <a:cs typeface="Times New Roman"/>
                        </a:rPr>
                        <a:t>Chemical Reactions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800">
                          <a:effectLst/>
                          <a:latin typeface="Calibri"/>
                          <a:ea typeface="Calibri"/>
                          <a:cs typeface="Times New Roman"/>
                        </a:rPr>
                        <a:t>7-9 weeks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800">
                          <a:effectLst/>
                          <a:latin typeface="Calibri"/>
                          <a:ea typeface="Calibri"/>
                          <a:cs typeface="Times New Roman"/>
                        </a:rPr>
                        <a:t>3</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9417">
                <a:tc gridSpan="3">
                  <a:txBody>
                    <a:bodyPr/>
                    <a:lstStyle/>
                    <a:p>
                      <a:pPr marL="0" marR="0" indent="0">
                        <a:spcBef>
                          <a:spcPts val="0"/>
                        </a:spcBef>
                        <a:spcAft>
                          <a:spcPts val="0"/>
                        </a:spcAft>
                      </a:pPr>
                      <a:r>
                        <a:rPr lang="en-US" sz="800">
                          <a:effectLst/>
                          <a:latin typeface="Calibri"/>
                          <a:ea typeface="Calibri"/>
                          <a:cs typeface="Times New Roman"/>
                        </a:rPr>
                        <a:t>Forms and Transformation of Energy</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spcBef>
                          <a:spcPts val="0"/>
                        </a:spcBef>
                        <a:spcAft>
                          <a:spcPts val="0"/>
                        </a:spcAft>
                      </a:pPr>
                      <a:r>
                        <a:rPr lang="en-US" sz="800">
                          <a:effectLst/>
                          <a:latin typeface="Calibri"/>
                          <a:ea typeface="Calibri"/>
                          <a:cs typeface="Times New Roman"/>
                        </a:rPr>
                        <a:t>8-9 weeks</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spcBef>
                          <a:spcPts val="0"/>
                        </a:spcBef>
                        <a:spcAft>
                          <a:spcPts val="0"/>
                        </a:spcAft>
                      </a:pPr>
                      <a:r>
                        <a:rPr lang="en-US" sz="800" dirty="0">
                          <a:effectLst/>
                          <a:latin typeface="Calibri"/>
                          <a:ea typeface="Calibri"/>
                          <a:cs typeface="Times New Roman"/>
                        </a:rPr>
                        <a:t>4</a:t>
                      </a:r>
                    </a:p>
                  </a:txBody>
                  <a:tcPr marL="42309" marR="42309" marT="15820" marB="158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30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733800"/>
            <a:ext cx="1603375" cy="1638300"/>
          </a:xfrm>
          <a:prstGeom prst="rect">
            <a:avLst/>
          </a:prstGeom>
          <a:solidFill>
            <a:srgbClr val="D8D8D8"/>
          </a:solidFill>
        </p:spPr>
      </p:pic>
    </p:spTree>
    <p:extLst>
      <p:ext uri="{BB962C8B-B14F-4D97-AF65-F5344CB8AC3E}">
        <p14:creationId xmlns:p14="http://schemas.microsoft.com/office/powerpoint/2010/main" val="237563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5715000"/>
          </a:xfrm>
          <a:prstGeom prst="rect">
            <a:avLst/>
          </a:prstGeom>
        </p:spPr>
      </p:pic>
    </p:spTree>
    <p:extLst>
      <p:ext uri="{BB962C8B-B14F-4D97-AF65-F5344CB8AC3E}">
        <p14:creationId xmlns:p14="http://schemas.microsoft.com/office/powerpoint/2010/main" val="1124905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43&quot;&gt;&lt;property id=&quot;20148&quot; value=&quot;5&quot;/&gt;&lt;property id=&quot;20300&quot; value=&quot;Slide 1&quot;/&gt;&lt;property id=&quot;20307&quot; value=&quot;474&quot;/&gt;&lt;/object&gt;&lt;object type=&quot;3&quot; unique_id=&quot;10044&quot;&gt;&lt;property id=&quot;20148&quot; value=&quot;5&quot;/&gt;&lt;property id=&quot;20300&quot; value=&quot;Slide 4 - &amp;quot;Webinar Goals&amp;quot;&quot;/&gt;&lt;property id=&quot;20307&quot; value=&quot;506&quot;/&gt;&lt;/object&gt;&lt;object type=&quot;3&quot; unique_id=&quot;10045&quot;&gt;&lt;property id=&quot;20148&quot; value=&quot;5&quot;/&gt;&lt;property id=&quot;20300&quot; value=&quot;Slide 5 - &amp;quot;Colorado District Sample Curriculum Project&amp;#x0D;&amp;#x0A;Big Picture&amp;quot;&quot;/&gt;&lt;property id=&quot;20307&quot; value=&quot;501&quot;/&gt;&lt;/object&gt;&lt;object type=&quot;3&quot; unique_id=&quot;10046&quot;&gt;&lt;property id=&quot;20148&quot; value=&quot;5&quot;/&gt;&lt;property id=&quot;20300&quot; value=&quot;Slide 7 - &amp;quot;Teacher-Authored Samples&amp;quot;&quot;/&gt;&lt;property id=&quot;20307&quot; value=&quot;507&quot;/&gt;&lt;/object&gt;&lt;object type=&quot;3&quot; unique_id=&quot;10047&quot;&gt;&lt;property id=&quot;20148&quot; value=&quot;5&quot;/&gt;&lt;property id=&quot;20300&quot; value=&quot;Slide 11&quot;/&gt;&lt;property id=&quot;20307&quot; value=&quot;458&quot;/&gt;&lt;/object&gt;&lt;object type=&quot;3&quot; unique_id=&quot;10048&quot;&gt;&lt;property id=&quot;20148&quot; value=&quot;5&quot;/&gt;&lt;property id=&quot;20300&quot; value=&quot;Slide 12&quot;/&gt;&lt;property id=&quot;20307&quot; value=&quot;459&quot;/&gt;&lt;/object&gt;&lt;object type=&quot;3&quot; unique_id=&quot;10051&quot;&gt;&lt;property id=&quot;20148&quot; value=&quot;5&quot;/&gt;&lt;property id=&quot;20300&quot; value=&quot;Slide 14 - &amp;quot;Teacher-Authored Samples&amp;quot;&quot;/&gt;&lt;property id=&quot;20307&quot; value=&quot;476&quot;/&gt;&lt;/object&gt;&lt;object type=&quot;3&quot; unique_id=&quot;10052&quot;&gt;&lt;property id=&quot;20148&quot; value=&quot;5&quot;/&gt;&lt;property id=&quot;20300&quot; value=&quot;Slide 6&quot;/&gt;&lt;property id=&quot;20307&quot; value=&quot;483&quot;/&gt;&lt;/object&gt;&lt;object type=&quot;3&quot; unique_id=&quot;10053&quot;&gt;&lt;property id=&quot;20148&quot; value=&quot;5&quot;/&gt;&lt;property id=&quot;20300&quot; value=&quot;Slide 16 - &amp;quot;Generalizations: The Starting Point&amp;quot;&quot;/&gt;&lt;property id=&quot;20307&quot; value=&quot;491&quot;/&gt;&lt;/object&gt;&lt;object type=&quot;3&quot; unique_id=&quot;10054&quot;&gt;&lt;property id=&quot;20148&quot; value=&quot;5&quot;/&gt;&lt;property id=&quot;20300&quot; value=&quot;Slide 18 - &amp;quot;The KEY Generalization- The all encompassing heart of the unit! &amp;quot;&quot;/&gt;&lt;property id=&quot;20307&quot; value=&quot;499&quot;/&gt;&lt;/object&gt;&lt;object type=&quot;3&quot; unique_id=&quot;10055&quot;&gt;&lt;property id=&quot;20148&quot; value=&quot;5&quot;/&gt;&lt;property id=&quot;20300&quot; value=&quot;Slide 19 - &amp;quot;The Capstone Performance Assessment-R.A.F.T.&amp;quot;&quot;/&gt;&lt;property id=&quot;20307&quot; value=&quot;494&quot;/&gt;&lt;/object&gt;&lt;object type=&quot;3&quot; unique_id=&quot;10056&quot;&gt;&lt;property id=&quot;20148&quot; value=&quot;5&quot;/&gt;&lt;property id=&quot;20300&quot; value=&quot;Slide 20 - &amp;quot;Performance Assessment&amp;quot;&quot;/&gt;&lt;property id=&quot;20307&quot; value=&quot;495&quot;/&gt;&lt;/object&gt;&lt;object type=&quot;3&quot; unique_id=&quot;10057&quot;&gt;&lt;property id=&quot;20148&quot; value=&quot;5&quot;/&gt;&lt;property id=&quot;20300&quot; value=&quot;Slide 22 - &amp;quot;Unit Trajectory- Learning Experiences&amp;quot;&quot;/&gt;&lt;property id=&quot;20307&quot; value=&quot;509&quot;/&gt;&lt;/object&gt;&lt;object type=&quot;3&quot; unique_id=&quot;10058&quot;&gt;&lt;property id=&quot;20148&quot; value=&quot;5&quot;/&gt;&lt;property id=&quot;20300&quot; value=&quot;Slide 23 - &amp;quot;Instructional Unit Learning Experiences &amp;quot;&quot;/&gt;&lt;property id=&quot;20307&quot; value=&quot;511&quot;/&gt;&lt;/object&gt;&lt;object type=&quot;3&quot; unique_id=&quot;10059&quot;&gt;&lt;property id=&quot;20148&quot; value=&quot;5&quot;/&gt;&lt;property id=&quot;20300&quot; value=&quot;Slide 24 - &amp;quot;Instructional Unit Learning Experiences &amp;quot;&quot;/&gt;&lt;property id=&quot;20307&quot; value=&quot;512&quot;/&gt;&lt;/object&gt;&lt;object type=&quot;3&quot; unique_id=&quot;10060&quot;&gt;&lt;property id=&quot;20148&quot; value=&quot;5&quot;/&gt;&lt;property id=&quot;20300&quot; value=&quot;Slide 25 - &amp;quot;Instructional Unit Learning Experiences &amp;quot;&quot;/&gt;&lt;property id=&quot;20307&quot; value=&quot;514&quot;/&gt;&lt;/object&gt;&lt;object type=&quot;3&quot; unique_id=&quot;10061&quot;&gt;&lt;property id=&quot;20148&quot; value=&quot;5&quot;/&gt;&lt;property id=&quot;20300&quot; value=&quot;Slide 26 - &amp;quot;Instructional Unit Learning Experiences &amp;quot;&quot;/&gt;&lt;property id=&quot;20307&quot; value=&quot;515&quot;/&gt;&lt;/object&gt;&lt;object type=&quot;3&quot; unique_id=&quot;10062&quot;&gt;&lt;property id=&quot;20148&quot; value=&quot;5&quot;/&gt;&lt;property id=&quot;20300&quot; value=&quot;Slide 27 - &amp;quot;Instructional Unit Learning Experiences &amp;quot;&quot;/&gt;&lt;property id=&quot;20307&quot; value=&quot;516&quot;/&gt;&lt;/object&gt;&lt;object type=&quot;3&quot; unique_id=&quot;10063&quot;&gt;&lt;property id=&quot;20148&quot; value=&quot;5&quot;/&gt;&lt;property id=&quot;20300&quot; value=&quot;Slide 28 - &amp;quot;Instructional Unit Learning Experiences &amp;quot;&quot;/&gt;&lt;property id=&quot;20307&quot; value=&quot;517&quot;/&gt;&lt;/object&gt;&lt;object type=&quot;3&quot; unique_id=&quot;10064&quot;&gt;&lt;property id=&quot;20148&quot; value=&quot;5&quot;/&gt;&lt;property id=&quot;20300&quot; value=&quot;Slide 29 - &amp;quot;Instructional Unit Learning Experiences &amp;quot;&quot;/&gt;&lt;property id=&quot;20307&quot; value=&quot;518&quot;/&gt;&lt;/object&gt;&lt;object type=&quot;3&quot; unique_id=&quot;10065&quot;&gt;&lt;property id=&quot;20148&quot; value=&quot;5&quot;/&gt;&lt;property id=&quot;20300&quot; value=&quot;Slide 30 - &amp;quot;Instructional Unit Learning Experiences &amp;quot;&quot;/&gt;&lt;property id=&quot;20307&quot; value=&quot;519&quot;/&gt;&lt;/object&gt;&lt;object type=&quot;3&quot; unique_id=&quot;10066&quot;&gt;&lt;property id=&quot;20148&quot; value=&quot;5&quot;/&gt;&lt;property id=&quot;20300&quot; value=&quot;Slide 31 - &amp;quot;Instructional Unit Learning Experiences &amp;quot;&quot;/&gt;&lt;property id=&quot;20307&quot; value=&quot;520&quot;/&gt;&lt;/object&gt;&lt;object type=&quot;3&quot; unique_id=&quot;10067&quot;&gt;&lt;property id=&quot;20148&quot; value=&quot;5&quot;/&gt;&lt;property id=&quot;20300&quot; value=&quot;Slide 32 - &amp;quot;Ongoing Learning Experiences&amp;quot;&quot;/&gt;&lt;property id=&quot;20307&quot; value=&quot;523&quot;/&gt;&lt;/object&gt;&lt;object type=&quot;3&quot; unique_id=&quot;10068&quot;&gt;&lt;property id=&quot;20148&quot; value=&quot;5&quot;/&gt;&lt;property id=&quot;20300&quot; value=&quot;Slide 35 - &amp;quot;Unit Trajectory- Learning Experiences&amp;quot;&quot;/&gt;&lt;property id=&quot;20307&quot; value=&quot;521&quot;/&gt;&lt;/object&gt;&lt;object type=&quot;3&quot; unique_id=&quot;10069&quot;&gt;&lt;property id=&quot;20148&quot; value=&quot;5&quot;/&gt;&lt;property id=&quot;20300&quot; value=&quot;Slide 36 - &amp;quot;Instructional Unit Description &amp;amp; Considerations&amp;quot;&quot;/&gt;&lt;property id=&quot;20307&quot; value=&quot;522&quot;/&gt;&lt;/object&gt;&lt;object type=&quot;3&quot; unique_id=&quot;10070&quot;&gt;&lt;property id=&quot;20148&quot; value=&quot;5&quot;/&gt;&lt;property id=&quot;20300&quot; value=&quot;Slide 38 - &amp;quot;Discussion Time&amp;quot;&quot;/&gt;&lt;property id=&quot;20307&quot; value=&quot;502&quot;/&gt;&lt;/object&gt;&lt;object type=&quot;3&quot; unique_id=&quot;10071&quot;&gt;&lt;property id=&quot;20148&quot; value=&quot;5&quot;/&gt;&lt;property id=&quot;20300&quot; value=&quot;Slide 39 - &amp;quot;Other Upcoming Webinars&amp;quot;&quot;/&gt;&lt;property id=&quot;20307&quot; value=&quot;508&quot;/&gt;&lt;/object&gt;&lt;object type=&quot;3&quot; unique_id=&quot;10580&quot;&gt;&lt;property id=&quot;20148&quot; value=&quot;5&quot;/&gt;&lt;property id=&quot;20300&quot; value=&quot;Slide 2 - &amp;quot;How to Chat&amp;quot;&quot;/&gt;&lt;property id=&quot;20307&quot; value=&quot;528&quot;/&gt;&lt;/object&gt;&lt;object type=&quot;3&quot; unique_id=&quot;10583&quot;&gt;&lt;property id=&quot;20148&quot; value=&quot;5&quot;/&gt;&lt;property id=&quot;20300&quot; value=&quot;Slide 3&quot;/&gt;&lt;property id=&quot;20307&quot; value=&quot;531&quot;/&gt;&lt;/object&gt;&lt;object type=&quot;3&quot; unique_id=&quot;10585&quot;&gt;&lt;property id=&quot;20148&quot; value=&quot;5&quot;/&gt;&lt;property id=&quot;20300&quot; value=&quot;Slide 13 - &amp;quot;Project Overview&amp;quot;&quot;/&gt;&lt;property id=&quot;20307&quot; value=&quot;533&quot;/&gt;&lt;/object&gt;&lt;object type=&quot;3&quot; unique_id=&quot;10586&quot;&gt;&lt;property id=&quot;20148&quot; value=&quot;5&quot;/&gt;&lt;property id=&quot;20300&quot; value=&quot;Slide 17&quot;/&gt;&lt;property id=&quot;20307&quot; value=&quot;534&quot;/&gt;&lt;/object&gt;&lt;object type=&quot;3&quot; unique_id=&quot;10587&quot;&gt;&lt;property id=&quot;20148&quot; value=&quot;5&quot;/&gt;&lt;property id=&quot;20300&quot; value=&quot;Slide 40 - &amp;quot;Contact Information&amp;quot;&quot;/&gt;&lt;property id=&quot;20307&quot; value=&quot;535&quot;/&gt;&lt;/object&gt;&lt;object type=&quot;3&quot; unique_id=&quot;10627&quot;&gt;&lt;property id=&quot;20148&quot; value=&quot;5&quot;/&gt;&lt;property id=&quot;20300&quot; value=&quot;Slide 15 - &amp;quot;Specific Items within the Science Instructional Units&amp;quot;&quot;/&gt;&lt;property id=&quot;20307&quot; value=&quot;536&quot;/&gt;&lt;/object&gt;&lt;object type=&quot;3&quot; unique_id=&quot;10784&quot;&gt;&lt;property id=&quot;20148&quot; value=&quot;5&quot;/&gt;&lt;property id=&quot;20300&quot; value=&quot;Slide 9&quot;/&gt;&lt;property id=&quot;20307&quot; value=&quot;537&quot;/&gt;&lt;/object&gt;&lt;object type=&quot;3&quot; unique_id=&quot;10903&quot;&gt;&lt;property id=&quot;20148&quot; value=&quot;5&quot;/&gt;&lt;property id=&quot;20300&quot; value=&quot;Slide 21&quot;/&gt;&lt;property id=&quot;20307&quot; value=&quot;538&quot;/&gt;&lt;/object&gt;&lt;object type=&quot;3&quot; unique_id=&quot;11064&quot;&gt;&lt;property id=&quot;20148&quot; value=&quot;5&quot;/&gt;&lt;property id=&quot;20300&quot; value=&quot;Slide 33 - &amp;quot;Connections to Literacy&amp;quot;&quot;/&gt;&lt;property id=&quot;20307&quot; value=&quot;539&quot;/&gt;&lt;/object&gt;&lt;object type=&quot;3&quot; unique_id=&quot;11065&quot;&gt;&lt;property id=&quot;20148&quot; value=&quot;5&quot;/&gt;&lt;property id=&quot;20300&quot; value=&quot;Slide 34 - &amp;quot;Prior Knowledge&amp;quot;&quot;/&gt;&lt;property id=&quot;20307&quot; value=&quot;540&quot;/&gt;&lt;/object&gt;&lt;object type=&quot;3&quot; unique_id=&quot;11067&quot;&gt;&lt;property id=&quot;20148&quot; value=&quot;5&quot;/&gt;&lt;property id=&quot;20300&quot; value=&quot;Slide 37 - &amp;quot;The samples leave work to be done….&amp;quot;&quot;/&gt;&lt;property id=&quot;20307&quot; value=&quot;541&quot;/&gt;&lt;/object&gt;&lt;object type=&quot;3&quot; unique_id=&quot;11155&quot;&gt;&lt;property id=&quot;20148&quot; value=&quot;5&quot;/&gt;&lt;property id=&quot;20300&quot; value=&quot;Slide 8&quot;/&gt;&lt;property id=&quot;20307&quot; value=&quot;543&quot;/&gt;&lt;/object&gt;&lt;object type=&quot;3&quot; unique_id=&quot;11156&quot;&gt;&lt;property id=&quot;20148&quot; value=&quot;5&quot;/&gt;&lt;property id=&quot;20300&quot; value=&quot;Slide 10&quot;/&gt;&lt;property id=&quot;20307&quot; value=&quot;542&quot;/&gt;&lt;/object&gt;&lt;/object&gt;&lt;object type=&quot;8&quot; unique_id=&quot;10028&quot;&gt;&lt;/object&gt;&lt;/object&gt;&lt;/database&gt;"/>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17760</TotalTime>
  <Words>7869</Words>
  <Application>Microsoft Office PowerPoint</Application>
  <PresentationFormat>On-screen Show (4:3)</PresentationFormat>
  <Paragraphs>759</Paragraphs>
  <Slides>40</Slides>
  <Notes>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1_Standards theme</vt:lpstr>
      <vt:lpstr>2_Standards theme</vt:lpstr>
      <vt:lpstr>PowerPoint Presentation</vt:lpstr>
      <vt:lpstr>How to Chat</vt:lpstr>
      <vt:lpstr>PowerPoint Presentation</vt:lpstr>
      <vt:lpstr>Webinar Goals</vt:lpstr>
      <vt:lpstr>Colorado District Sample Curriculum Project Big Picture</vt:lpstr>
      <vt:lpstr>PowerPoint Presentation</vt:lpstr>
      <vt:lpstr>Teacher-Authored Samples</vt:lpstr>
      <vt:lpstr>PowerPoint Presentation</vt:lpstr>
      <vt:lpstr>PowerPoint Presentation</vt:lpstr>
      <vt:lpstr>PowerPoint Presentation</vt:lpstr>
      <vt:lpstr>PowerPoint Presentation</vt:lpstr>
      <vt:lpstr>PowerPoint Presentation</vt:lpstr>
      <vt:lpstr>Project Overview</vt:lpstr>
      <vt:lpstr>Teacher-Authored Samples</vt:lpstr>
      <vt:lpstr>Specific Items within the Science Instructional Units</vt:lpstr>
      <vt:lpstr>Generalizations: The Starting Point</vt:lpstr>
      <vt:lpstr>PowerPoint Presentation</vt:lpstr>
      <vt:lpstr>The KEY Generalization- The all encompassing heart of the unit! </vt:lpstr>
      <vt:lpstr>The Capstone Performance Assessment-R.A.F.T.</vt:lpstr>
      <vt:lpstr>Performance Assessment</vt:lpstr>
      <vt:lpstr>PowerPoint Presentation</vt:lpstr>
      <vt:lpstr>Unit Trajectory- Learning Experiences</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Ongoing Learning Experiences</vt:lpstr>
      <vt:lpstr>Connections to Literacy</vt:lpstr>
      <vt:lpstr>Prior Knowledge</vt:lpstr>
      <vt:lpstr>Unit Trajectory- Learning Experiences</vt:lpstr>
      <vt:lpstr>Instructional Unit Description &amp; Considerations</vt:lpstr>
      <vt:lpstr>The samples leave work to be done….</vt:lpstr>
      <vt:lpstr>Discussion Time</vt:lpstr>
      <vt:lpstr>Other Upcoming Webinars</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564</cp:revision>
  <cp:lastPrinted>2014-04-22T16:03:26Z</cp:lastPrinted>
  <dcterms:created xsi:type="dcterms:W3CDTF">2013-02-18T20:21:45Z</dcterms:created>
  <dcterms:modified xsi:type="dcterms:W3CDTF">2014-04-22T20:27:07Z</dcterms:modified>
</cp:coreProperties>
</file>